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30"/>
  </p:notesMasterIdLst>
  <p:sldIdLst>
    <p:sldId id="1483" r:id="rId5"/>
    <p:sldId id="1484" r:id="rId6"/>
    <p:sldId id="1085" r:id="rId7"/>
    <p:sldId id="1249" r:id="rId8"/>
    <p:sldId id="1290" r:id="rId9"/>
    <p:sldId id="1390" r:id="rId10"/>
    <p:sldId id="1389" r:id="rId11"/>
    <p:sldId id="1391" r:id="rId12"/>
    <p:sldId id="1392" r:id="rId13"/>
    <p:sldId id="1393" r:id="rId14"/>
    <p:sldId id="1394" r:id="rId15"/>
    <p:sldId id="1395" r:id="rId16"/>
    <p:sldId id="1396" r:id="rId17"/>
    <p:sldId id="1397" r:id="rId18"/>
    <p:sldId id="1398" r:id="rId19"/>
    <p:sldId id="1399" r:id="rId20"/>
    <p:sldId id="1400" r:id="rId21"/>
    <p:sldId id="1357" r:id="rId22"/>
    <p:sldId id="1295" r:id="rId23"/>
    <p:sldId id="1340" r:id="rId24"/>
    <p:sldId id="1297" r:id="rId25"/>
    <p:sldId id="1360" r:id="rId26"/>
    <p:sldId id="1361" r:id="rId27"/>
    <p:sldId id="1362" r:id="rId28"/>
    <p:sldId id="125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1080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EFF"/>
    <a:srgbClr val="F9FFEB"/>
    <a:srgbClr val="EDFFC5"/>
    <a:srgbClr val="7FBA00"/>
    <a:srgbClr val="EBEEF9"/>
    <a:srgbClr val="213164"/>
    <a:srgbClr val="FED500"/>
    <a:srgbClr val="484F9E"/>
    <a:srgbClr val="F6AB1B"/>
    <a:srgbClr val="F7B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64" autoAdjust="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223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-Unnati/Advance-Course/blob/master/Module-1/Unit-2/2.6/Lab%201%20-%20Classroom%20Exercise_Random_Forest_Demo.ipynb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9783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466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1831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617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11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1871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100" b="1" spc="-5" dirty="0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0" dirty="0">
              <a:latin typeface="Calibri"/>
              <a:cs typeface="Calibri"/>
            </a:endParaRPr>
          </a:p>
          <a:p>
            <a:endParaRPr lang="en-US" b="0" dirty="0">
              <a:hlinkClick r:id="rId3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2925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</a:rPr>
              <a:t>Dear students Here are the references used to create the material for the study purpose only</a:t>
            </a:r>
          </a:p>
          <a:p>
            <a:pPr marL="15875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marL="15875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</a:rPr>
              <a:t>Good bye everyone have a nice day.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8137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226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 userDrawn="1"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 userDrawn="1"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 userDrawn="1"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gif.com/gif/svm-with-polynomial-kernel-visualization-PsefnD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upport-vector-machine-introduction-to-machine-learning-algorithms-934a444fca47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url=http%3A%2F%2Fscikit-learn.org%2Fstable%2Fmodules%2Fsvm.html&amp;psig=AOvVaw3I6uynACBEy3gBPAabMDun&amp;ust=1685166674215000&amp;source=images&amp;cd=vfe&amp;ved=0CBMQjhxqFwoTCJD97Zmlkv8CFQAAAAAdAAAAABAJ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svm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towardsdatascience.com%2Fsupport-vector-machine-formulation-and-derivation-b146ce89f28&amp;psig=AOvVaw2SpZ8NK9KVU5EqLARXGbS1&amp;ust=1685167013561000&amp;source=images&amp;cd=vfe&amp;ved=0CBIQjhxqFwoTCJD70rumkv8CFQAAAAAdAAAAABA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2540B31-8123-24C6-B0F3-4444B51E9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E811B-8616-F59F-BD34-2F1E10F9200B}"/>
              </a:ext>
            </a:extLst>
          </p:cNvPr>
          <p:cNvSpPr txBox="1"/>
          <p:nvPr/>
        </p:nvSpPr>
        <p:spPr>
          <a:xfrm>
            <a:off x="9749342" y="2975421"/>
            <a:ext cx="1273105" cy="4770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sz="2500" b="1" dirty="0">
                <a:solidFill>
                  <a:schemeClr val="bg1"/>
                </a:solidFill>
              </a:rPr>
              <a:t>Unit - 3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9AA95F-56F4-3F03-5804-8F7C6AFCE0BB}"/>
              </a:ext>
            </a:extLst>
          </p:cNvPr>
          <p:cNvSpPr/>
          <p:nvPr/>
        </p:nvSpPr>
        <p:spPr>
          <a:xfrm>
            <a:off x="7543886" y="584200"/>
            <a:ext cx="3003464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95316D-1E70-9E4D-C82D-DC6493EC4CED}"/>
              </a:ext>
            </a:extLst>
          </p:cNvPr>
          <p:cNvSpPr txBox="1"/>
          <p:nvPr/>
        </p:nvSpPr>
        <p:spPr>
          <a:xfrm>
            <a:off x="4372304" y="3429000"/>
            <a:ext cx="6650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D97332-B949-6172-80A0-C0B4B4FB67E8}"/>
              </a:ext>
            </a:extLst>
          </p:cNvPr>
          <p:cNvGrpSpPr/>
          <p:nvPr/>
        </p:nvGrpSpPr>
        <p:grpSpPr>
          <a:xfrm>
            <a:off x="7685047" y="740961"/>
            <a:ext cx="2640053" cy="664378"/>
            <a:chOff x="2375536" y="1112060"/>
            <a:chExt cx="3292636" cy="828603"/>
          </a:xfrm>
        </p:grpSpPr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2A27540A-9E08-71C9-C49B-6AA04DE6E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21" name="Picture 20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EEE6DDB2-51A4-6779-CC14-E1171B3CD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6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AB96-C074-B4A6-882D-F87E6D67F86E}"/>
              </a:ext>
            </a:extLst>
          </p:cNvPr>
          <p:cNvSpPr txBox="1">
            <a:spLocks/>
          </p:cNvSpPr>
          <p:nvPr/>
        </p:nvSpPr>
        <p:spPr>
          <a:xfrm>
            <a:off x="160020" y="841375"/>
            <a:ext cx="10515600" cy="4111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solidFill>
                  <a:srgbClr val="213163"/>
                </a:solidFill>
              </a:rPr>
              <a:t>Dimension Expansion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1DA2A-E996-BF55-3A64-844A9DE1A620}"/>
              </a:ext>
            </a:extLst>
          </p:cNvPr>
          <p:cNvSpPr txBox="1">
            <a:spLocks/>
          </p:cNvSpPr>
          <p:nvPr/>
        </p:nvSpPr>
        <p:spPr>
          <a:xfrm>
            <a:off x="205740" y="1395413"/>
            <a:ext cx="6380163" cy="280035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1642" indent="-231642">
              <a:lnSpc>
                <a:spcPct val="110000"/>
              </a:lnSpc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/>
              <a:t>We can transfer this data to a higher dimensional space.</a:t>
            </a:r>
          </a:p>
          <a:p>
            <a:pPr marL="231642" indent="-231642">
              <a:lnSpc>
                <a:spcPct val="110000"/>
              </a:lnSpc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/>
              <a:t>For example, mapping it to a 3-dimensional space.</a:t>
            </a:r>
          </a:p>
          <a:p>
            <a:pPr marL="231642" indent="-231642">
              <a:lnSpc>
                <a:spcPct val="110000"/>
              </a:lnSpc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/>
              <a:t>Separation boundary gets simplified</a:t>
            </a:r>
          </a:p>
          <a:p>
            <a:pPr marL="231642" indent="-231642">
              <a:lnSpc>
                <a:spcPct val="110000"/>
              </a:lnSpc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pic>
        <p:nvPicPr>
          <p:cNvPr id="4" name="Picture 5" descr="SVM with polynomial kernel visualization animated gif">
            <a:extLst>
              <a:ext uri="{FF2B5EF4-FFF2-40B4-BE49-F238E27FC236}">
                <a16:creationId xmlns:a16="http://schemas.microsoft.com/office/drawing/2014/main" id="{C9EBE827-38E4-21D9-2217-EF341A360E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530" y="1212041"/>
            <a:ext cx="4661992" cy="457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DFCE3C-F855-CB04-D82C-0F37AE9B5132}"/>
              </a:ext>
            </a:extLst>
          </p:cNvPr>
          <p:cNvSpPr txBox="1"/>
          <p:nvPr/>
        </p:nvSpPr>
        <p:spPr>
          <a:xfrm>
            <a:off x="160020" y="6286598"/>
            <a:ext cx="12091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859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BA22-0E37-0B75-83BC-76CF0F42AB12}"/>
              </a:ext>
            </a:extLst>
          </p:cNvPr>
          <p:cNvSpPr txBox="1">
            <a:spLocks/>
          </p:cNvSpPr>
          <p:nvPr/>
        </p:nvSpPr>
        <p:spPr>
          <a:xfrm>
            <a:off x="217170" y="784185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solidFill>
                  <a:srgbClr val="213163"/>
                </a:solidFill>
              </a:rPr>
              <a:t>Hyperplane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4FF48-9DE3-FF8A-7E5B-F1661DBD3122}"/>
              </a:ext>
            </a:extLst>
          </p:cNvPr>
          <p:cNvSpPr txBox="1">
            <a:spLocks/>
          </p:cNvSpPr>
          <p:nvPr/>
        </p:nvSpPr>
        <p:spPr>
          <a:xfrm>
            <a:off x="217170" y="1436846"/>
            <a:ext cx="5630863" cy="289718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/>
              <a:t>After the transformation, the boundary between the two categories can be defined by a hyperplane.</a:t>
            </a:r>
          </a:p>
          <a:p>
            <a:pPr>
              <a:spcBef>
                <a:spcPts val="800"/>
              </a:spcBef>
            </a:pPr>
            <a:endParaRPr lang="en-IN" sz="1800"/>
          </a:p>
          <a:p>
            <a:pPr>
              <a:spcBef>
                <a:spcPts val="800"/>
              </a:spcBef>
            </a:pPr>
            <a:r>
              <a:rPr lang="en-IN" sz="1800"/>
              <a:t>As we are now in 3-dimensional space, the separator is shown as a plane.</a:t>
            </a:r>
          </a:p>
          <a:p>
            <a:pPr>
              <a:spcBef>
                <a:spcPts val="800"/>
              </a:spcBef>
            </a:pPr>
            <a:endParaRPr lang="en-IN" sz="1800"/>
          </a:p>
          <a:p>
            <a:pPr>
              <a:spcBef>
                <a:spcPts val="800"/>
              </a:spcBef>
            </a:pPr>
            <a:r>
              <a:rPr lang="en-IN" sz="1800" b="1"/>
              <a:t>This plane can be used to classify new or unknown cases.</a:t>
            </a:r>
            <a:endParaRPr lang="en-IN" sz="1800" u="sng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081580-C6E1-1485-622A-AA1282CC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69" y="1336118"/>
            <a:ext cx="5630862" cy="3890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E44EF-6F3B-9846-7020-8D4A3F417C69}"/>
              </a:ext>
            </a:extLst>
          </p:cNvPr>
          <p:cNvSpPr txBox="1"/>
          <p:nvPr/>
        </p:nvSpPr>
        <p:spPr>
          <a:xfrm>
            <a:off x="0" y="6309141"/>
            <a:ext cx="11765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61466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0938-1F99-BA7B-97D1-69AE621CFC80}"/>
              </a:ext>
            </a:extLst>
          </p:cNvPr>
          <p:cNvSpPr txBox="1">
            <a:spLocks/>
          </p:cNvSpPr>
          <p:nvPr/>
        </p:nvSpPr>
        <p:spPr>
          <a:xfrm>
            <a:off x="262890" y="839788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solidFill>
                  <a:srgbClr val="213163"/>
                </a:solidFill>
              </a:rPr>
              <a:t>Transformation Approach</a:t>
            </a:r>
            <a:endParaRPr lang="en-IN" sz="2000" b="1" dirty="0">
              <a:solidFill>
                <a:srgbClr val="21316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00D22-CAF2-26C5-8FD0-236626983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610" y="1406525"/>
                <a:ext cx="5775325" cy="25527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Bef>
                    <a:spcPts val="800"/>
                  </a:spcBef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example, your can increase the dimension of data by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mapping x into a new space using a function, with outputs x and x</a:t>
                </a:r>
                <a:r>
                  <a:rPr lang="en-US" sz="1800" b="1" baseline="30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a:rPr lang="en-I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800"/>
                  </a:spcBef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Now, the data is linearly separable!</a:t>
                </a:r>
                <a:endParaRPr lang="en-I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00D22-CAF2-26C5-8FD0-236626983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" y="1406525"/>
                <a:ext cx="5775325" cy="2552700"/>
              </a:xfrm>
              <a:prstGeom prst="rect">
                <a:avLst/>
              </a:prstGeom>
              <a:blipFill>
                <a:blip r:embed="rId2"/>
                <a:stretch>
                  <a:fillRect l="-950" t="-1435" r="-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821436B-CBD4-B027-F8BD-D64976BF5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8584"/>
          <a:stretch/>
        </p:blipFill>
        <p:spPr>
          <a:xfrm>
            <a:off x="6647898" y="1406525"/>
            <a:ext cx="4610100" cy="346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326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E9E3-553E-F794-C0AA-2B230FB57A8C}"/>
              </a:ext>
            </a:extLst>
          </p:cNvPr>
          <p:cNvSpPr txBox="1">
            <a:spLocks/>
          </p:cNvSpPr>
          <p:nvPr/>
        </p:nvSpPr>
        <p:spPr>
          <a:xfrm>
            <a:off x="198983" y="882305"/>
            <a:ext cx="10515600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213163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Transformation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85469-03A1-F579-9F63-C64ABD77EC34}"/>
              </a:ext>
            </a:extLst>
          </p:cNvPr>
          <p:cNvSpPr txBox="1">
            <a:spLocks/>
          </p:cNvSpPr>
          <p:nvPr/>
        </p:nvSpPr>
        <p:spPr>
          <a:xfrm>
            <a:off x="240030" y="1406524"/>
            <a:ext cx="5775325" cy="29897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  <a:spcBef>
                <a:spcPts val="800"/>
              </a:spcBef>
            </a:pPr>
            <a:r>
              <a:rPr lang="en-IN" sz="1800"/>
              <a:t>Notice that, as we are in a two-dimensional space, the hyperplane is a line dividing a plane into two parts where each class lays on either side.</a:t>
            </a:r>
          </a:p>
          <a:p>
            <a:pPr algn="just">
              <a:lnSpc>
                <a:spcPct val="150000"/>
              </a:lnSpc>
              <a:spcBef>
                <a:spcPts val="800"/>
              </a:spcBef>
            </a:pPr>
            <a:endParaRPr lang="en-IN" sz="1800"/>
          </a:p>
          <a:p>
            <a:pPr algn="just">
              <a:lnSpc>
                <a:spcPct val="150000"/>
              </a:lnSpc>
              <a:spcBef>
                <a:spcPts val="800"/>
              </a:spcBef>
            </a:pPr>
            <a:r>
              <a:rPr lang="en-IN" sz="1800"/>
              <a:t>Now we can use this line to classify new cases.</a:t>
            </a:r>
          </a:p>
          <a:p>
            <a:pPr algn="just">
              <a:lnSpc>
                <a:spcPct val="150000"/>
              </a:lnSpc>
              <a:spcBef>
                <a:spcPts val="800"/>
              </a:spcBef>
            </a:pPr>
            <a:endParaRPr lang="en-IN" sz="1800"/>
          </a:p>
          <a:p>
            <a:pPr algn="just">
              <a:lnSpc>
                <a:spcPct val="150000"/>
              </a:lnSpc>
              <a:spcBef>
                <a:spcPts val="800"/>
              </a:spcBef>
            </a:pPr>
            <a:endParaRPr lang="en-IN" sz="18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FD0A71D-4831-BDA6-01FD-1450E9AC6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8520"/>
          <a:stretch/>
        </p:blipFill>
        <p:spPr>
          <a:xfrm>
            <a:off x="6406976" y="1624088"/>
            <a:ext cx="5383212" cy="4030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2D827-9B38-3FD6-EEB3-3E7EF039DB23}"/>
              </a:ext>
            </a:extLst>
          </p:cNvPr>
          <p:cNvSpPr txBox="1"/>
          <p:nvPr/>
        </p:nvSpPr>
        <p:spPr>
          <a:xfrm>
            <a:off x="0" y="6286598"/>
            <a:ext cx="11258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61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274C9C9B-1275-F482-209A-8FF78DA2C37F}"/>
              </a:ext>
            </a:extLst>
          </p:cNvPr>
          <p:cNvSpPr txBox="1">
            <a:spLocks/>
          </p:cNvSpPr>
          <p:nvPr/>
        </p:nvSpPr>
        <p:spPr>
          <a:xfrm>
            <a:off x="308610" y="839788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solidFill>
                  <a:srgbClr val="213163"/>
                </a:solidFill>
              </a:rPr>
              <a:t>Kernel in Support Vector Machine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38BDA45-0CF9-EB1D-95DA-BFF2F999A47D}"/>
              </a:ext>
            </a:extLst>
          </p:cNvPr>
          <p:cNvSpPr txBox="1">
            <a:spLocks/>
          </p:cNvSpPr>
          <p:nvPr/>
        </p:nvSpPr>
        <p:spPr>
          <a:xfrm>
            <a:off x="331470" y="1406525"/>
            <a:ext cx="10515600" cy="38496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/>
              <a:t>Mapping data into a higher dimensional space is called kernelling.</a:t>
            </a:r>
          </a:p>
          <a:p>
            <a:pPr>
              <a:spcBef>
                <a:spcPts val="800"/>
              </a:spcBef>
            </a:pPr>
            <a:r>
              <a:rPr lang="en-US" sz="1800"/>
              <a:t>The mathematical function used for the transformation is known as the </a:t>
            </a:r>
            <a:r>
              <a:rPr lang="en-US" sz="1800" b="1"/>
              <a:t>kernel function</a:t>
            </a:r>
            <a:r>
              <a:rPr lang="en-US" sz="1800"/>
              <a:t>, and can be of different types, such as: </a:t>
            </a:r>
          </a:p>
          <a:p>
            <a:pPr marL="231642" lvl="1" indent="-231642">
              <a:spcBef>
                <a:spcPts val="800"/>
              </a:spcBef>
              <a:buClr>
                <a:srgbClr val="213163"/>
              </a:buClr>
              <a:buFont typeface="Arial" pitchFamily="34" charset="0"/>
              <a:buChar char="•"/>
            </a:pPr>
            <a:r>
              <a:rPr lang="en-US" sz="1800"/>
              <a:t>Linear, </a:t>
            </a:r>
          </a:p>
          <a:p>
            <a:pPr marL="231642" lvl="1" indent="-231642">
              <a:spcBef>
                <a:spcPts val="800"/>
              </a:spcBef>
              <a:buClr>
                <a:srgbClr val="213163"/>
              </a:buClr>
              <a:buFont typeface="Arial" pitchFamily="34" charset="0"/>
              <a:buChar char="•"/>
            </a:pPr>
            <a:r>
              <a:rPr lang="en-US" sz="1800"/>
              <a:t>Polynomial, </a:t>
            </a:r>
          </a:p>
          <a:p>
            <a:pPr marL="231642" lvl="1" indent="-231642">
              <a:spcBef>
                <a:spcPts val="800"/>
              </a:spcBef>
              <a:buClr>
                <a:srgbClr val="213163"/>
              </a:buClr>
              <a:buFont typeface="Arial" pitchFamily="34" charset="0"/>
              <a:buChar char="•"/>
            </a:pPr>
            <a:r>
              <a:rPr lang="en-US" sz="1800"/>
              <a:t>Radial basis function (or RBF), and </a:t>
            </a:r>
          </a:p>
          <a:p>
            <a:pPr marL="231642" lvl="1" indent="-231642">
              <a:spcBef>
                <a:spcPts val="800"/>
              </a:spcBef>
              <a:buClr>
                <a:srgbClr val="213163"/>
              </a:buClr>
              <a:buFont typeface="Arial" pitchFamily="34" charset="0"/>
              <a:buChar char="•"/>
            </a:pPr>
            <a:r>
              <a:rPr lang="en-US" sz="1800"/>
              <a:t>Sigmoid.</a:t>
            </a:r>
          </a:p>
          <a:p>
            <a:pPr>
              <a:spcBef>
                <a:spcPts val="800"/>
              </a:spcBef>
            </a:pPr>
            <a:r>
              <a:rPr lang="en-US" sz="1800"/>
              <a:t>Already implemented in form of machine learning libraries.</a:t>
            </a:r>
          </a:p>
          <a:p>
            <a:pPr>
              <a:spcBef>
                <a:spcPts val="800"/>
              </a:spcBef>
            </a:pPr>
            <a:r>
              <a:rPr lang="en-IN" sz="1800"/>
              <a:t>Choose different functions in turn and compare the results.</a:t>
            </a:r>
            <a:endParaRPr lang="en-IN" sz="1800" dirty="0"/>
          </a:p>
        </p:txBody>
      </p:sp>
      <p:pic>
        <p:nvPicPr>
          <p:cNvPr id="4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A08698E-098B-EA3E-CDE1-548A56FF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285" y="2745317"/>
            <a:ext cx="4430183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AE065-2AB7-73BC-0FE9-64DBCCADBFDD}"/>
              </a:ext>
            </a:extLst>
          </p:cNvPr>
          <p:cNvSpPr txBox="1"/>
          <p:nvPr/>
        </p:nvSpPr>
        <p:spPr>
          <a:xfrm>
            <a:off x="0" y="6286598"/>
            <a:ext cx="11354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3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1A11-88B0-A069-52A6-B4D1F701AB72}"/>
              </a:ext>
            </a:extLst>
          </p:cNvPr>
          <p:cNvSpPr txBox="1">
            <a:spLocks/>
          </p:cNvSpPr>
          <p:nvPr/>
        </p:nvSpPr>
        <p:spPr>
          <a:xfrm>
            <a:off x="171450" y="839788"/>
            <a:ext cx="11728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b="1">
                <a:solidFill>
                  <a:srgbClr val="213163"/>
                </a:solidFill>
              </a:rPr>
              <a:t>Finding Optimized Separator after Transformation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1D4B7-1529-A088-1C96-381F10332C8F}"/>
              </a:ext>
            </a:extLst>
          </p:cNvPr>
          <p:cNvSpPr txBox="1">
            <a:spLocks/>
          </p:cNvSpPr>
          <p:nvPr/>
        </p:nvSpPr>
        <p:spPr>
          <a:xfrm>
            <a:off x="203200" y="1482408"/>
            <a:ext cx="5892800" cy="22479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/>
              <a:t>One reasonable choice as the best hyperplane is the one that represents the largest separation, or margin, between the two classes.</a:t>
            </a:r>
          </a:p>
          <a:p>
            <a:pPr>
              <a:spcBef>
                <a:spcPts val="800"/>
              </a:spcBef>
            </a:pPr>
            <a:endParaRPr lang="en-US" sz="1800"/>
          </a:p>
          <a:p>
            <a:pPr>
              <a:spcBef>
                <a:spcPts val="800"/>
              </a:spcBef>
            </a:pPr>
            <a:r>
              <a:rPr lang="en-US" sz="1800"/>
              <a:t>So, the goal is to choose a hyperplane with as big a margin as possible.</a:t>
            </a:r>
            <a:endParaRPr lang="en-IN" sz="1800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8B8F9F3-1F0E-40BF-4E04-D0879ABA6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40" y="1482408"/>
            <a:ext cx="5181600" cy="3128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4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79B2-BA10-54DB-3D61-86D8E61A1222}"/>
              </a:ext>
            </a:extLst>
          </p:cNvPr>
          <p:cNvSpPr txBox="1">
            <a:spLocks/>
          </p:cNvSpPr>
          <p:nvPr/>
        </p:nvSpPr>
        <p:spPr>
          <a:xfrm>
            <a:off x="251460" y="839757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solidFill>
                  <a:srgbClr val="213163"/>
                </a:solidFill>
              </a:rPr>
              <a:t>Margins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9A78-DE58-B623-0823-39942B66AE60}"/>
              </a:ext>
            </a:extLst>
          </p:cNvPr>
          <p:cNvSpPr txBox="1">
            <a:spLocks/>
          </p:cNvSpPr>
          <p:nvPr/>
        </p:nvSpPr>
        <p:spPr>
          <a:xfrm>
            <a:off x="244475" y="1431925"/>
            <a:ext cx="5851525" cy="399415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Bef>
                <a:spcPts val="800"/>
              </a:spcBef>
            </a:pPr>
            <a:r>
              <a:rPr lang="en-IN" sz="1800" dirty="0"/>
              <a:t>Only support vectors matter for achieving our goal; and thus, other training examples can be ignored.</a:t>
            </a:r>
          </a:p>
          <a:p>
            <a:pPr algn="just">
              <a:spcBef>
                <a:spcPts val="800"/>
              </a:spcBef>
            </a:pPr>
            <a:endParaRPr lang="en-IN" sz="1800" dirty="0"/>
          </a:p>
          <a:p>
            <a:pPr algn="just">
              <a:spcBef>
                <a:spcPts val="800"/>
              </a:spcBef>
            </a:pPr>
            <a:r>
              <a:rPr lang="en-IN" sz="1800" dirty="0"/>
              <a:t>We try to find the hyperplane in such a way that it has the maximum distance to support vectors, called optimal Hyperplane.</a:t>
            </a:r>
          </a:p>
          <a:p>
            <a:pPr algn="just">
              <a:spcBef>
                <a:spcPts val="800"/>
              </a:spcBef>
            </a:pPr>
            <a:r>
              <a:rPr lang="en-IN" sz="1800" dirty="0"/>
              <a:t>Hyperplane is learned from training data using an optimization procedure that maximizes the margin.</a:t>
            </a:r>
          </a:p>
          <a:p>
            <a:pPr algn="just">
              <a:spcBef>
                <a:spcPts val="800"/>
              </a:spcBef>
            </a:pPr>
            <a:endParaRPr lang="en-IN" sz="1800" dirty="0"/>
          </a:p>
          <a:p>
            <a:pPr algn="just">
              <a:spcBef>
                <a:spcPts val="800"/>
              </a:spcBef>
            </a:pPr>
            <a:r>
              <a:rPr lang="en-IN" sz="1800" dirty="0"/>
              <a:t>This optimization problem can be solved by Gradient descent.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65D770-608D-A77E-C3CD-6F35DC5A5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886" y="1239867"/>
            <a:ext cx="5700712" cy="4586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FF16A-A4F3-1CAD-34D5-D3C3AA9A4D97}"/>
              </a:ext>
            </a:extLst>
          </p:cNvPr>
          <p:cNvSpPr txBox="1"/>
          <p:nvPr/>
        </p:nvSpPr>
        <p:spPr>
          <a:xfrm>
            <a:off x="251460" y="6378258"/>
            <a:ext cx="9592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endParaRPr lang="en-US" sz="12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59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C99A94CB-1443-86C1-5993-4AA66CF7B56D}"/>
              </a:ext>
            </a:extLst>
          </p:cNvPr>
          <p:cNvSpPr txBox="1">
            <a:spLocks/>
          </p:cNvSpPr>
          <p:nvPr/>
        </p:nvSpPr>
        <p:spPr>
          <a:xfrm>
            <a:off x="308610" y="836613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solidFill>
                  <a:srgbClr val="213163"/>
                </a:solidFill>
              </a:rPr>
              <a:t>SVM Outcomes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AAC275B-782D-6AB5-5C38-B7D0A218618E}"/>
              </a:ext>
            </a:extLst>
          </p:cNvPr>
          <p:cNvSpPr txBox="1">
            <a:spLocks/>
          </p:cNvSpPr>
          <p:nvPr/>
        </p:nvSpPr>
        <p:spPr>
          <a:xfrm>
            <a:off x="308610" y="1393825"/>
            <a:ext cx="11480800" cy="40703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itchFamily="34" charset="0"/>
              <a:buChar char="•"/>
            </a:pPr>
            <a:r>
              <a:rPr lang="en-US" sz="1800"/>
              <a:t>The output of the algorithm is the values </a:t>
            </a:r>
            <a:r>
              <a:rPr lang="en-US" sz="1800" b="1"/>
              <a:t>‘w’ and ‘b’ </a:t>
            </a:r>
            <a:r>
              <a:rPr lang="en-US" sz="1800"/>
              <a:t>for the line.</a:t>
            </a:r>
            <a:endParaRPr lang="en-US" sz="1800" b="1"/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itchFamily="34" charset="0"/>
              <a:buChar char="•"/>
            </a:pPr>
            <a:r>
              <a:rPr lang="en-US" sz="1800"/>
              <a:t>You can make classifications using this estimated line.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itchFamily="34" charset="0"/>
              <a:buChar char="•"/>
            </a:pPr>
            <a:r>
              <a:rPr lang="en-US" sz="1800"/>
              <a:t>It is enough to plug in input values into the line equation, then, you can calculate whether an unknown point is above or below the line.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itchFamily="34" charset="0"/>
              <a:buChar char="•"/>
            </a:pPr>
            <a:r>
              <a:rPr lang="en-US" sz="1800"/>
              <a:t>If the equation returns a value greater than 0, then the point belongs to the first class, which is above the line, and vice versa.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12075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202071" y="972537"/>
            <a:ext cx="18339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Lab Activity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AC23F4-4B01-13D8-94B2-61A167D7A610}"/>
              </a:ext>
            </a:extLst>
          </p:cNvPr>
          <p:cNvSpPr/>
          <p:nvPr/>
        </p:nvSpPr>
        <p:spPr>
          <a:xfrm>
            <a:off x="358848" y="3320281"/>
            <a:ext cx="8888022" cy="2429541"/>
          </a:xfrm>
          <a:prstGeom prst="roundRect">
            <a:avLst>
              <a:gd name="adj" fmla="val 12903"/>
            </a:avLst>
          </a:prstGeom>
          <a:solidFill>
            <a:srgbClr val="ED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C9BD820-ADD0-0C49-72E9-19EBCC262C85}"/>
              </a:ext>
            </a:extLst>
          </p:cNvPr>
          <p:cNvSpPr>
            <a:spLocks noGrp="1"/>
          </p:cNvSpPr>
          <p:nvPr/>
        </p:nvSpPr>
        <p:spPr>
          <a:xfrm>
            <a:off x="538994" y="4679473"/>
            <a:ext cx="6841519" cy="56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Demonstrating Support Vector Machine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D452298-22D1-2E47-E112-EB87E8640B5E}"/>
              </a:ext>
            </a:extLst>
          </p:cNvPr>
          <p:cNvSpPr txBox="1">
            <a:spLocks/>
          </p:cNvSpPr>
          <p:nvPr/>
        </p:nvSpPr>
        <p:spPr>
          <a:xfrm>
            <a:off x="2516659" y="3504485"/>
            <a:ext cx="2118256" cy="56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b="1" dirty="0">
                <a:solidFill>
                  <a:srgbClr val="002060"/>
                </a:solidFill>
              </a:rPr>
              <a:t>Hands On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88B9E43-099B-A1CD-742B-85F47FD0BDBA}"/>
              </a:ext>
            </a:extLst>
          </p:cNvPr>
          <p:cNvSpPr txBox="1">
            <a:spLocks/>
          </p:cNvSpPr>
          <p:nvPr/>
        </p:nvSpPr>
        <p:spPr>
          <a:xfrm>
            <a:off x="528363" y="4222259"/>
            <a:ext cx="885910" cy="53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</a:pPr>
            <a:r>
              <a:rPr lang="en-US" b="1" dirty="0"/>
              <a:t>Lab 1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4" name="Picture 13" descr="A cartoon of a person holding a clock&#10;&#10;Description automatically generated">
            <a:extLst>
              <a:ext uri="{FF2B5EF4-FFF2-40B4-BE49-F238E27FC236}">
                <a16:creationId xmlns:a16="http://schemas.microsoft.com/office/drawing/2014/main" id="{1053818D-4B91-E027-2A85-5A9F577E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76" y="1475994"/>
            <a:ext cx="5004054" cy="500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5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79573" y="712007"/>
            <a:ext cx="5904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Conclusion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B546F-F91E-160B-DC7F-688AFB5A50EA}"/>
              </a:ext>
            </a:extLst>
          </p:cNvPr>
          <p:cNvSpPr txBox="1"/>
          <p:nvPr/>
        </p:nvSpPr>
        <p:spPr>
          <a:xfrm>
            <a:off x="199809" y="1092200"/>
            <a:ext cx="70722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Regression</a:t>
            </a:r>
            <a:r>
              <a:rPr lang="en-US" sz="1800" dirty="0"/>
              <a:t> </a:t>
            </a:r>
          </a:p>
          <a:p>
            <a:r>
              <a:rPr lang="en-US" sz="1800" dirty="0"/>
              <a:t>It is a statistical method to understand the relationship between a dependent variable and one or more independent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Linear regression</a:t>
            </a:r>
            <a:r>
              <a:rPr lang="en-US" sz="1800" dirty="0"/>
              <a:t> models  relationship as a straight line, aiming to minimize the error between predicted and actual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Model complexity</a:t>
            </a:r>
            <a:r>
              <a:rPr lang="en-US" sz="1800" dirty="0"/>
              <a:t> increases with more features, leading to overfitting, which reduces model performance on new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Regularization</a:t>
            </a:r>
            <a:r>
              <a:rPr lang="en-US" sz="1800" dirty="0"/>
              <a:t> (Lasso, Ridge) penalizes complex models to prevent overfitting and improve generalization.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Logistic regression</a:t>
            </a:r>
            <a:r>
              <a:rPr lang="en-US" sz="1800" dirty="0"/>
              <a:t> handles binary outcomes using a sigmoid function to map predictions to probabilities.</a:t>
            </a:r>
          </a:p>
          <a:p>
            <a:endParaRPr lang="en-US" sz="1800" b="1" dirty="0"/>
          </a:p>
          <a:p>
            <a:r>
              <a:rPr lang="en-US" sz="1800" b="1" dirty="0"/>
              <a:t>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Decision trees</a:t>
            </a:r>
            <a:r>
              <a:rPr lang="en-US" sz="1800" dirty="0"/>
              <a:t> are used for both classification and regression, but excel at classification by creating a tree-like model based on information 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Entropy</a:t>
            </a:r>
            <a:r>
              <a:rPr lang="en-US" sz="1800" dirty="0"/>
              <a:t> measures data randomness, while information gain quantifies the reduction in randomness after splitting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2" name="Picture 1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75F7452F-58BC-17CE-3016-C04F4A0BB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7" t="5427" r="7295" b="7474"/>
          <a:stretch/>
        </p:blipFill>
        <p:spPr>
          <a:xfrm>
            <a:off x="7112000" y="1092200"/>
            <a:ext cx="4551680" cy="46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295AAC-1E60-2462-14F1-2450E67CDEB1}"/>
              </a:ext>
            </a:extLst>
          </p:cNvPr>
          <p:cNvSpPr txBox="1"/>
          <p:nvPr/>
        </p:nvSpPr>
        <p:spPr>
          <a:xfrm>
            <a:off x="181321" y="954028"/>
            <a:ext cx="5609879" cy="430887"/>
          </a:xfrm>
          <a:prstGeom prst="rect">
            <a:avLst/>
          </a:prstGeom>
          <a:noFill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223366"/>
                </a:solidFill>
              </a:rPr>
              <a:t>Chapters for Discussion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55FBBB-BC84-7462-4458-AE6C9F92B532}"/>
              </a:ext>
            </a:extLst>
          </p:cNvPr>
          <p:cNvGrpSpPr/>
          <p:nvPr/>
        </p:nvGrpSpPr>
        <p:grpSpPr>
          <a:xfrm>
            <a:off x="1894840" y="1808480"/>
            <a:ext cx="8402320" cy="924560"/>
            <a:chOff x="3454400" y="1595120"/>
            <a:chExt cx="8402320" cy="92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BAF505E-9C5C-097E-169E-969254F1873C}"/>
                </a:ext>
              </a:extLst>
            </p:cNvPr>
            <p:cNvSpPr/>
            <p:nvPr/>
          </p:nvSpPr>
          <p:spPr>
            <a:xfrm>
              <a:off x="3454400" y="1691640"/>
              <a:ext cx="8402320" cy="731520"/>
            </a:xfrm>
            <a:prstGeom prst="roundRect">
              <a:avLst>
                <a:gd name="adj" fmla="val 0"/>
              </a:avLst>
            </a:prstGeom>
            <a:solidFill>
              <a:srgbClr val="D3DA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DE3985B-A79A-2CEA-9577-57B943E95D69}"/>
                </a:ext>
              </a:extLst>
            </p:cNvPr>
            <p:cNvSpPr/>
            <p:nvPr/>
          </p:nvSpPr>
          <p:spPr>
            <a:xfrm>
              <a:off x="3454400" y="1595120"/>
              <a:ext cx="1483360" cy="924560"/>
            </a:xfrm>
            <a:prstGeom prst="roundRect">
              <a:avLst>
                <a:gd name="adj" fmla="val 0"/>
              </a:avLst>
            </a:prstGeom>
            <a:solidFill>
              <a:srgbClr val="A7B5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7F18F0-E962-4DE2-6F5E-4E40E56EF77A}"/>
                </a:ext>
              </a:extLst>
            </p:cNvPr>
            <p:cNvSpPr txBox="1"/>
            <p:nvPr/>
          </p:nvSpPr>
          <p:spPr>
            <a:xfrm>
              <a:off x="3454401" y="1857345"/>
              <a:ext cx="1483360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Chapter - 1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BB638C-7649-C6C3-02BF-8250AAFB8141}"/>
                </a:ext>
              </a:extLst>
            </p:cNvPr>
            <p:cNvSpPr txBox="1"/>
            <p:nvPr/>
          </p:nvSpPr>
          <p:spPr>
            <a:xfrm>
              <a:off x="5005760" y="1880205"/>
              <a:ext cx="6840799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Introduction – Machine Learning – Supervised, Unsupervised ML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D2BC226-D9A3-4B96-7DE6-858D2753E87B}"/>
                </a:ext>
              </a:extLst>
            </p:cNvPr>
            <p:cNvSpPr/>
            <p:nvPr/>
          </p:nvSpPr>
          <p:spPr>
            <a:xfrm>
              <a:off x="11724640" y="1714500"/>
              <a:ext cx="121920" cy="713740"/>
            </a:xfrm>
            <a:prstGeom prst="roundRect">
              <a:avLst>
                <a:gd name="adj" fmla="val 0"/>
              </a:avLst>
            </a:prstGeom>
            <a:solidFill>
              <a:srgbClr val="A7B5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FC687D-02BC-0ECD-CD09-124416F9BA75}"/>
              </a:ext>
            </a:extLst>
          </p:cNvPr>
          <p:cNvGrpSpPr/>
          <p:nvPr/>
        </p:nvGrpSpPr>
        <p:grpSpPr>
          <a:xfrm>
            <a:off x="1894840" y="2956560"/>
            <a:ext cx="8402320" cy="924560"/>
            <a:chOff x="3454400" y="1595120"/>
            <a:chExt cx="8402320" cy="92456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49BC792-D7BB-E50A-DE0A-5AC56FAF97B5}"/>
                </a:ext>
              </a:extLst>
            </p:cNvPr>
            <p:cNvSpPr/>
            <p:nvPr/>
          </p:nvSpPr>
          <p:spPr>
            <a:xfrm>
              <a:off x="3454400" y="1691640"/>
              <a:ext cx="8402320" cy="731520"/>
            </a:xfrm>
            <a:prstGeom prst="roundRect">
              <a:avLst>
                <a:gd name="adj" fmla="val 0"/>
              </a:avLst>
            </a:prstGeom>
            <a:solidFill>
              <a:srgbClr val="F9FF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CB061B1-9058-77F9-C4EB-CA6A3B0610E8}"/>
                </a:ext>
              </a:extLst>
            </p:cNvPr>
            <p:cNvSpPr/>
            <p:nvPr/>
          </p:nvSpPr>
          <p:spPr>
            <a:xfrm>
              <a:off x="3454400" y="1595120"/>
              <a:ext cx="1483360" cy="924560"/>
            </a:xfrm>
            <a:prstGeom prst="roundRect">
              <a:avLst>
                <a:gd name="adj" fmla="val 0"/>
              </a:avLst>
            </a:prstGeom>
            <a:solidFill>
              <a:srgbClr val="EDFF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258350-09B6-A2A9-0AF3-37F7B1E399C7}"/>
                </a:ext>
              </a:extLst>
            </p:cNvPr>
            <p:cNvSpPr txBox="1"/>
            <p:nvPr/>
          </p:nvSpPr>
          <p:spPr>
            <a:xfrm>
              <a:off x="3464560" y="1857345"/>
              <a:ext cx="1473199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Chapter - 2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49B136-4186-A1AF-50EB-5F98B321D93E}"/>
                </a:ext>
              </a:extLst>
            </p:cNvPr>
            <p:cNvSpPr txBox="1"/>
            <p:nvPr/>
          </p:nvSpPr>
          <p:spPr>
            <a:xfrm>
              <a:off x="5005761" y="1880205"/>
              <a:ext cx="6486759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1800" dirty="0">
                  <a:solidFill>
                    <a:schemeClr val="tx1"/>
                  </a:solidFill>
                </a:rPr>
                <a:t> Linear Machine learning model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7BBE950-06EC-FBCB-D446-178A8D0E48FD}"/>
                </a:ext>
              </a:extLst>
            </p:cNvPr>
            <p:cNvSpPr/>
            <p:nvPr/>
          </p:nvSpPr>
          <p:spPr>
            <a:xfrm>
              <a:off x="11724640" y="1714500"/>
              <a:ext cx="121920" cy="713740"/>
            </a:xfrm>
            <a:prstGeom prst="roundRect">
              <a:avLst>
                <a:gd name="adj" fmla="val 0"/>
              </a:avLst>
            </a:prstGeom>
            <a:solidFill>
              <a:srgbClr val="EDFF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99323D-DCE8-A700-A167-6855A09C58A0}"/>
              </a:ext>
            </a:extLst>
          </p:cNvPr>
          <p:cNvGrpSpPr/>
          <p:nvPr/>
        </p:nvGrpSpPr>
        <p:grpSpPr>
          <a:xfrm>
            <a:off x="1894840" y="4104640"/>
            <a:ext cx="8402320" cy="924560"/>
            <a:chOff x="3454400" y="1595120"/>
            <a:chExt cx="8402320" cy="92456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D358BCD-BE52-EABB-1694-807DFA88B55A}"/>
                </a:ext>
              </a:extLst>
            </p:cNvPr>
            <p:cNvSpPr/>
            <p:nvPr/>
          </p:nvSpPr>
          <p:spPr>
            <a:xfrm>
              <a:off x="3454400" y="1691640"/>
              <a:ext cx="8402320" cy="731520"/>
            </a:xfrm>
            <a:prstGeom prst="roundRect">
              <a:avLst>
                <a:gd name="adj" fmla="val 0"/>
              </a:avLst>
            </a:prstGeom>
            <a:solidFill>
              <a:srgbClr val="D3DA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0F1129A-C918-0FC5-B449-4F3C8B4553B1}"/>
                </a:ext>
              </a:extLst>
            </p:cNvPr>
            <p:cNvSpPr/>
            <p:nvPr/>
          </p:nvSpPr>
          <p:spPr>
            <a:xfrm>
              <a:off x="3454400" y="1595120"/>
              <a:ext cx="1483360" cy="924560"/>
            </a:xfrm>
            <a:prstGeom prst="roundRect">
              <a:avLst>
                <a:gd name="adj" fmla="val 0"/>
              </a:avLst>
            </a:prstGeom>
            <a:solidFill>
              <a:srgbClr val="A7B5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446189-AAC2-A4C7-143D-94CB27809794}"/>
                </a:ext>
              </a:extLst>
            </p:cNvPr>
            <p:cNvSpPr txBox="1"/>
            <p:nvPr/>
          </p:nvSpPr>
          <p:spPr>
            <a:xfrm>
              <a:off x="3464561" y="1857345"/>
              <a:ext cx="1473198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Chapter - 3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9CF8CD-2871-9E79-CB51-CC88CC732CA4}"/>
                </a:ext>
              </a:extLst>
            </p:cNvPr>
            <p:cNvSpPr txBox="1"/>
            <p:nvPr/>
          </p:nvSpPr>
          <p:spPr>
            <a:xfrm>
              <a:off x="5005761" y="1880205"/>
              <a:ext cx="5477082" cy="400110"/>
            </a:xfrm>
            <a:prstGeom prst="rect">
              <a:avLst/>
            </a:prstGeom>
            <a:noFill/>
          </p:spPr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 Non-Linear Model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05644CF-CDE2-509E-AB55-B1D3AC0EECE5}"/>
                </a:ext>
              </a:extLst>
            </p:cNvPr>
            <p:cNvSpPr/>
            <p:nvPr/>
          </p:nvSpPr>
          <p:spPr>
            <a:xfrm>
              <a:off x="11724640" y="1714500"/>
              <a:ext cx="121920" cy="713740"/>
            </a:xfrm>
            <a:prstGeom prst="roundRect">
              <a:avLst>
                <a:gd name="adj" fmla="val 0"/>
              </a:avLst>
            </a:prstGeom>
            <a:solidFill>
              <a:srgbClr val="A7B5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63113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51B382-9099-6700-A6B9-345A91B16BEB}"/>
              </a:ext>
            </a:extLst>
          </p:cNvPr>
          <p:cNvSpPr txBox="1"/>
          <p:nvPr/>
        </p:nvSpPr>
        <p:spPr>
          <a:xfrm>
            <a:off x="334604" y="1183479"/>
            <a:ext cx="11092960" cy="5547673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/>
          <a:p>
            <a:pPr marL="285750" indent="-28575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https://scikit-learn.org/stable/modules/generated/sklearn.linear_model.LogisticRegression.html</a:t>
            </a:r>
          </a:p>
          <a:p>
            <a:pPr marL="285750" indent="-28575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https://www.r-bloggers.com/2020/09/logistic-regression-in-r/</a:t>
            </a:r>
          </a:p>
          <a:p>
            <a:pPr marL="285750" indent="-28575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"Introduction to Logistic Regression Analysis" by William J. </a:t>
            </a:r>
            <a:r>
              <a:rPr lang="en-IN" sz="1800" u="sng" dirty="0" err="1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Rudasill</a:t>
            </a: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, Richard G. Lomax, and</a:t>
            </a:r>
          </a:p>
          <a:p>
            <a:pPr marL="285750" indent="-28575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https://kawsar34.medium.com/machine-learning-quiz-05-decision-tree-part-1-3ea71fa312e5</a:t>
            </a:r>
          </a:p>
          <a:p>
            <a:pPr marL="285750" indent="-28575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https://www.javatpoint.comwww.towardsdatascience.com</a:t>
            </a:r>
          </a:p>
          <a:p>
            <a:pPr marL="285750" indent="-28575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https://www.coursera.org/learn/machine-learning</a:t>
            </a:r>
          </a:p>
          <a:p>
            <a:pPr marL="285750" indent="-28575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https://scikit-learn.org/stable/modules/linear_model.html#ordinary-least-squares</a:t>
            </a:r>
          </a:p>
          <a:p>
            <a:pPr marL="285750" indent="-28575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N" sz="1800" u="sng" dirty="0" err="1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Kriegel</a:t>
            </a: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, Hans-Peter; Schubert, Erich; </a:t>
            </a:r>
            <a:r>
              <a:rPr lang="en-IN" sz="1800" u="sng" dirty="0" err="1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Zimek</a:t>
            </a: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, Arthur (2016). "The (black) art of runtime evaluation: Are we comparing algorithms or implementations?". Knowledge and Information Systems. 52 (2): 341–378. doi:10.1007/s10115-016-1004-2. ISSN 0219-1377. S2CID 40772241.</a:t>
            </a:r>
          </a:p>
          <a:p>
            <a:pPr marL="285750" indent="-28575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MacQueen, J. B. (1967). Some Methods for classification and Analysis of Multivariate Observations. Proceedings of 5th Berkeley Symposium on Mathematical Statistics and Probability. Vol. 1. University of California Press. pp. 281–297. MR 0214227. </a:t>
            </a:r>
            <a:r>
              <a:rPr lang="en-IN" sz="1800" u="sng" dirty="0" err="1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Zbl</a:t>
            </a: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 0214.46201. Retrieved 2009-04-07.</a:t>
            </a:r>
          </a:p>
          <a:p>
            <a:pPr marL="285750" indent="-28575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Steinhaus, Hugo (1957). "Sur la division des corps </a:t>
            </a:r>
            <a:r>
              <a:rPr lang="en-IN" sz="1800" u="sng" dirty="0" err="1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matériels</a:t>
            </a: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 </a:t>
            </a:r>
            <a:r>
              <a:rPr lang="en-IN" sz="1800" u="sng" dirty="0" err="1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en</a:t>
            </a: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 parties". Bull. Acad. </a:t>
            </a:r>
            <a:r>
              <a:rPr lang="en-IN" sz="1800" u="sng" dirty="0" err="1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Polon</a:t>
            </a: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. Sci. (in French). 4 (12): 801–804. MR 0090073. </a:t>
            </a:r>
            <a:r>
              <a:rPr lang="en-IN" sz="1800" u="sng" dirty="0" err="1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Zbl</a:t>
            </a:r>
            <a:r>
              <a:rPr lang="en-IN" sz="1800" u="sng" dirty="0">
                <a:solidFill>
                  <a:srgbClr val="0000FF"/>
                </a:solidFill>
                <a:ea typeface="Calibri" panose="020F0502020204030204" pitchFamily="34" charset="0"/>
                <a:cs typeface="Gautami"/>
              </a:rPr>
              <a:t> 0079.16403.</a:t>
            </a:r>
          </a:p>
        </p:txBody>
      </p: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87E8D21D-BCF7-3DED-6CF8-8252F4576E4E}"/>
              </a:ext>
            </a:extLst>
          </p:cNvPr>
          <p:cNvSpPr txBox="1">
            <a:spLocks noGrp="1"/>
          </p:cNvSpPr>
          <p:nvPr/>
        </p:nvSpPr>
        <p:spPr>
          <a:xfrm>
            <a:off x="334604" y="737432"/>
            <a:ext cx="6364637" cy="4460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213163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 Reference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23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ellow question symbol falls on white question symbols ask sign mark  background idea concept abstract animation 3d">
            <a:extLst>
              <a:ext uri="{FF2B5EF4-FFF2-40B4-BE49-F238E27FC236}">
                <a16:creationId xmlns:a16="http://schemas.microsoft.com/office/drawing/2014/main" id="{272F6BF9-E0B6-39C7-2B38-A38450433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1777"/>
          <a:stretch/>
        </p:blipFill>
        <p:spPr bwMode="auto">
          <a:xfrm>
            <a:off x="0" y="731520"/>
            <a:ext cx="12192000" cy="60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ue and yellow question marks&#10;&#10;Description automatically generated">
            <a:extLst>
              <a:ext uri="{FF2B5EF4-FFF2-40B4-BE49-F238E27FC236}">
                <a16:creationId xmlns:a16="http://schemas.microsoft.com/office/drawing/2014/main" id="{977FF981-F203-FF99-8745-5BA1558CF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08" y="889000"/>
            <a:ext cx="11530784" cy="57530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A496F42-3B1B-46ED-9EA1-090FE09CA2FA}"/>
              </a:ext>
            </a:extLst>
          </p:cNvPr>
          <p:cNvSpPr txBox="1">
            <a:spLocks/>
          </p:cNvSpPr>
          <p:nvPr/>
        </p:nvSpPr>
        <p:spPr>
          <a:xfrm>
            <a:off x="6096000" y="5999580"/>
            <a:ext cx="1881314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>
                <a:solidFill>
                  <a:srgbClr val="484F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Start</a:t>
            </a:r>
          </a:p>
        </p:txBody>
      </p:sp>
    </p:spTree>
    <p:extLst>
      <p:ext uri="{BB962C8B-B14F-4D97-AF65-F5344CB8AC3E}">
        <p14:creationId xmlns:p14="http://schemas.microsoft.com/office/powerpoint/2010/main" val="2530748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vector question marks background">
            <a:extLst>
              <a:ext uri="{FF2B5EF4-FFF2-40B4-BE49-F238E27FC236}">
                <a16:creationId xmlns:a16="http://schemas.microsoft.com/office/drawing/2014/main" id="{978C59E6-70CC-5071-DE58-F2CFB1F4E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" r="5280" b="30681"/>
          <a:stretch/>
        </p:blipFill>
        <p:spPr bwMode="auto">
          <a:xfrm>
            <a:off x="-1" y="741679"/>
            <a:ext cx="12192001" cy="58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D79D8730-03B7-DAD4-2AE9-88523FE5477A}"/>
              </a:ext>
            </a:extLst>
          </p:cNvPr>
          <p:cNvSpPr txBox="1">
            <a:spLocks/>
          </p:cNvSpPr>
          <p:nvPr/>
        </p:nvSpPr>
        <p:spPr>
          <a:xfrm>
            <a:off x="211758" y="875565"/>
            <a:ext cx="3907423" cy="42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2200" b="1" dirty="0">
                <a:solidFill>
                  <a:srgbClr val="213163"/>
                </a:solidFill>
              </a:rPr>
              <a:t>Quiz</a:t>
            </a:r>
            <a:endParaRPr lang="en-US" sz="2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0E568F-BC17-39D4-CB1B-33308DC1A49A}"/>
              </a:ext>
            </a:extLst>
          </p:cNvPr>
          <p:cNvGrpSpPr/>
          <p:nvPr/>
        </p:nvGrpSpPr>
        <p:grpSpPr>
          <a:xfrm>
            <a:off x="1" y="5379719"/>
            <a:ext cx="12192000" cy="1107234"/>
            <a:chOff x="229036" y="4299585"/>
            <a:chExt cx="8640644" cy="62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4C8B68-CB97-302D-B9EC-CA15FEF7E66B}"/>
                </a:ext>
              </a:extLst>
            </p:cNvPr>
            <p:cNvSpPr/>
            <p:nvPr/>
          </p:nvSpPr>
          <p:spPr>
            <a:xfrm>
              <a:off x="229036" y="4299585"/>
              <a:ext cx="8640644" cy="623995"/>
            </a:xfrm>
            <a:prstGeom prst="rect">
              <a:avLst/>
            </a:prstGeom>
            <a:solidFill>
              <a:srgbClr val="D0E8BA">
                <a:alpha val="27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717EE-748E-83EF-71C4-41786D04B9CD}"/>
                </a:ext>
              </a:extLst>
            </p:cNvPr>
            <p:cNvSpPr txBox="1"/>
            <p:nvPr/>
          </p:nvSpPr>
          <p:spPr>
            <a:xfrm>
              <a:off x="446628" y="4386401"/>
              <a:ext cx="8029593" cy="4683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Answer: D</a:t>
              </a:r>
            </a:p>
            <a:p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It </a:t>
              </a:r>
              <a:r>
                <a:rPr lang="en-US" sz="2400" dirty="0"/>
                <a:t>doesn’t require feature scaling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3F8D13-0E4B-3437-EA54-8BF95D60F9EF}"/>
              </a:ext>
            </a:extLst>
          </p:cNvPr>
          <p:cNvSpPr txBox="1"/>
          <p:nvPr/>
        </p:nvSpPr>
        <p:spPr>
          <a:xfrm>
            <a:off x="193647" y="1426878"/>
            <a:ext cx="6543976" cy="2954655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Arial"/>
              <a:buAutoNum type="arabicPeriod"/>
            </a:pPr>
            <a:r>
              <a:rPr lang="en-US" sz="1800" b="1" dirty="0"/>
              <a:t>Which of the following statements is not true about SVM?</a:t>
            </a:r>
          </a:p>
          <a:p>
            <a:pPr>
              <a:spcAft>
                <a:spcPts val="800"/>
              </a:spcAft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 It is memory efficient</a:t>
            </a:r>
          </a:p>
          <a:p>
            <a:pPr marL="457200" indent="-457200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It can address a large number of predictor variables</a:t>
            </a:r>
          </a:p>
          <a:p>
            <a:pPr marL="457200" indent="-457200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It is versatile</a:t>
            </a:r>
          </a:p>
          <a:p>
            <a:pPr marL="457200" indent="-457200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It doesn’t require feature scaling</a:t>
            </a:r>
          </a:p>
          <a:p>
            <a:pPr>
              <a:spcAft>
                <a:spcPts val="800"/>
              </a:spcAft>
            </a:pPr>
            <a:endParaRPr lang="en-US" sz="1800" dirty="0"/>
          </a:p>
        </p:txBody>
      </p:sp>
      <p:pic>
        <p:nvPicPr>
          <p:cNvPr id="9" name="Picture 8" descr="A cartoon of 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F564E6AB-B27B-21CB-ADA8-DD21629C8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2" t="10000" r="16720"/>
          <a:stretch/>
        </p:blipFill>
        <p:spPr>
          <a:xfrm>
            <a:off x="7229856" y="1285875"/>
            <a:ext cx="3389376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vector question marks background">
            <a:extLst>
              <a:ext uri="{FF2B5EF4-FFF2-40B4-BE49-F238E27FC236}">
                <a16:creationId xmlns:a16="http://schemas.microsoft.com/office/drawing/2014/main" id="{978C59E6-70CC-5071-DE58-F2CFB1F4E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" r="5280" b="30681"/>
          <a:stretch/>
        </p:blipFill>
        <p:spPr bwMode="auto">
          <a:xfrm>
            <a:off x="-1" y="741679"/>
            <a:ext cx="12192001" cy="58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D79D8730-03B7-DAD4-2AE9-88523FE5477A}"/>
              </a:ext>
            </a:extLst>
          </p:cNvPr>
          <p:cNvSpPr txBox="1">
            <a:spLocks/>
          </p:cNvSpPr>
          <p:nvPr/>
        </p:nvSpPr>
        <p:spPr>
          <a:xfrm>
            <a:off x="211758" y="875565"/>
            <a:ext cx="3907423" cy="42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2200" b="1" dirty="0">
                <a:solidFill>
                  <a:srgbClr val="213163"/>
                </a:solidFill>
              </a:rPr>
              <a:t>Quiz</a:t>
            </a:r>
            <a:endParaRPr lang="en-US" sz="2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0E568F-BC17-39D4-CB1B-33308DC1A49A}"/>
              </a:ext>
            </a:extLst>
          </p:cNvPr>
          <p:cNvGrpSpPr/>
          <p:nvPr/>
        </p:nvGrpSpPr>
        <p:grpSpPr>
          <a:xfrm>
            <a:off x="1" y="5379722"/>
            <a:ext cx="12192000" cy="1107234"/>
            <a:chOff x="229036" y="4299585"/>
            <a:chExt cx="8640644" cy="62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4C8B68-CB97-302D-B9EC-CA15FEF7E66B}"/>
                </a:ext>
              </a:extLst>
            </p:cNvPr>
            <p:cNvSpPr/>
            <p:nvPr/>
          </p:nvSpPr>
          <p:spPr>
            <a:xfrm>
              <a:off x="229036" y="4299585"/>
              <a:ext cx="8640644" cy="623995"/>
            </a:xfrm>
            <a:prstGeom prst="rect">
              <a:avLst/>
            </a:prstGeom>
            <a:solidFill>
              <a:srgbClr val="D0E8BA">
                <a:alpha val="27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717EE-748E-83EF-71C4-41786D04B9CD}"/>
                </a:ext>
              </a:extLst>
            </p:cNvPr>
            <p:cNvSpPr txBox="1"/>
            <p:nvPr/>
          </p:nvSpPr>
          <p:spPr>
            <a:xfrm>
              <a:off x="446628" y="4337321"/>
              <a:ext cx="8222464" cy="4683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Answer: B</a:t>
              </a:r>
            </a:p>
            <a:p>
              <a:pPr>
                <a:spcAft>
                  <a:spcPts val="800"/>
                </a:spcAft>
              </a:pPr>
              <a:r>
                <a:rPr lang="en-US" sz="2400" dirty="0"/>
                <a:t>How accurately the SVM can predict outcomes for unseen data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3F8D13-0E4B-3437-EA54-8BF95D60F9EF}"/>
              </a:ext>
            </a:extLst>
          </p:cNvPr>
          <p:cNvSpPr txBox="1"/>
          <p:nvPr/>
        </p:nvSpPr>
        <p:spPr>
          <a:xfrm>
            <a:off x="193647" y="1426878"/>
            <a:ext cx="6543976" cy="3062377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223366"/>
              </a:buClr>
            </a:pPr>
            <a:r>
              <a:rPr lang="en-US" sz="1800" b="1" dirty="0"/>
              <a:t>2. What do you mean by generalization error in terms of the SVM?</a:t>
            </a:r>
          </a:p>
          <a:p>
            <a:pPr>
              <a:lnSpc>
                <a:spcPct val="150000"/>
              </a:lnSpc>
              <a:buClr>
                <a:srgbClr val="223366"/>
              </a:buClr>
            </a:pPr>
            <a:endParaRPr lang="en-US" sz="1800" b="1" dirty="0"/>
          </a:p>
          <a:p>
            <a:pPr marL="283464" indent="-283464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How far the hyperplane is from the support vectors</a:t>
            </a:r>
          </a:p>
          <a:p>
            <a:pPr marL="283464" indent="-283464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How accurately the SVM can predict outcomes for unseen data</a:t>
            </a:r>
          </a:p>
          <a:p>
            <a:pPr marL="283464" indent="-283464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The threshold amount of error in an SVM</a:t>
            </a:r>
          </a:p>
          <a:p>
            <a:pPr marL="283464" indent="-283464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To maximize the p-value of the regression coefficients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cartoon of 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F564E6AB-B27B-21CB-ADA8-DD21629C8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2" t="10000" r="16720"/>
          <a:stretch/>
        </p:blipFill>
        <p:spPr>
          <a:xfrm>
            <a:off x="7229856" y="1285875"/>
            <a:ext cx="3389376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vector question marks background">
            <a:extLst>
              <a:ext uri="{FF2B5EF4-FFF2-40B4-BE49-F238E27FC236}">
                <a16:creationId xmlns:a16="http://schemas.microsoft.com/office/drawing/2014/main" id="{978C59E6-70CC-5071-DE58-F2CFB1F4E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" r="5280" b="30681"/>
          <a:stretch/>
        </p:blipFill>
        <p:spPr bwMode="auto">
          <a:xfrm>
            <a:off x="-1" y="741679"/>
            <a:ext cx="12192001" cy="58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D79D8730-03B7-DAD4-2AE9-88523FE5477A}"/>
              </a:ext>
            </a:extLst>
          </p:cNvPr>
          <p:cNvSpPr txBox="1">
            <a:spLocks/>
          </p:cNvSpPr>
          <p:nvPr/>
        </p:nvSpPr>
        <p:spPr>
          <a:xfrm>
            <a:off x="211758" y="875565"/>
            <a:ext cx="3907423" cy="42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2200" b="1" dirty="0">
                <a:solidFill>
                  <a:srgbClr val="213163"/>
                </a:solidFill>
              </a:rPr>
              <a:t>Quiz</a:t>
            </a:r>
            <a:endParaRPr lang="en-US" sz="2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0E568F-BC17-39D4-CB1B-33308DC1A49A}"/>
              </a:ext>
            </a:extLst>
          </p:cNvPr>
          <p:cNvGrpSpPr/>
          <p:nvPr/>
        </p:nvGrpSpPr>
        <p:grpSpPr>
          <a:xfrm>
            <a:off x="1" y="5379722"/>
            <a:ext cx="12192000" cy="1107234"/>
            <a:chOff x="229036" y="4299585"/>
            <a:chExt cx="8640644" cy="62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4C8B68-CB97-302D-B9EC-CA15FEF7E66B}"/>
                </a:ext>
              </a:extLst>
            </p:cNvPr>
            <p:cNvSpPr/>
            <p:nvPr/>
          </p:nvSpPr>
          <p:spPr>
            <a:xfrm>
              <a:off x="229036" y="4299585"/>
              <a:ext cx="8640644" cy="623995"/>
            </a:xfrm>
            <a:prstGeom prst="rect">
              <a:avLst/>
            </a:prstGeom>
            <a:solidFill>
              <a:srgbClr val="D0E8BA">
                <a:alpha val="27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717EE-748E-83EF-71C4-41786D04B9CD}"/>
                </a:ext>
              </a:extLst>
            </p:cNvPr>
            <p:cNvSpPr txBox="1"/>
            <p:nvPr/>
          </p:nvSpPr>
          <p:spPr>
            <a:xfrm>
              <a:off x="446628" y="4337321"/>
              <a:ext cx="8222464" cy="4683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Answer: A</a:t>
              </a:r>
            </a:p>
            <a:p>
              <a:pPr>
                <a:spcAft>
                  <a:spcPts val="800"/>
                </a:spcAft>
              </a:pPr>
              <a:r>
                <a:rPr lang="en-US" sz="2400" dirty="0"/>
                <a:t>Large datasets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3F8D13-0E4B-3437-EA54-8BF95D60F9EF}"/>
              </a:ext>
            </a:extLst>
          </p:cNvPr>
          <p:cNvSpPr txBox="1"/>
          <p:nvPr/>
        </p:nvSpPr>
        <p:spPr>
          <a:xfrm>
            <a:off x="193647" y="1426878"/>
            <a:ext cx="6543976" cy="285206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US" sz="1800" b="1" dirty="0"/>
              <a:t>3. The minimum time complexity for training an SVM is O(n2). According to this fact, what sizes of datasets are not best suited for SVMs?</a:t>
            </a:r>
          </a:p>
          <a:p>
            <a:pPr>
              <a:spcAft>
                <a:spcPts val="800"/>
              </a:spcAft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3464" indent="-283464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Large datasets</a:t>
            </a:r>
          </a:p>
          <a:p>
            <a:pPr marL="283464" indent="-283464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Small datasets</a:t>
            </a:r>
          </a:p>
          <a:p>
            <a:pPr marL="283464" indent="-283464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Medium-sized datasets</a:t>
            </a:r>
          </a:p>
          <a:p>
            <a:pPr marL="283464" indent="-283464">
              <a:spcAft>
                <a:spcPts val="800"/>
              </a:spcAft>
              <a:buFont typeface="+mj-lt"/>
              <a:buAutoNum type="alphaLcParenR"/>
            </a:pPr>
            <a:r>
              <a:rPr lang="en-US" sz="1800" dirty="0"/>
              <a:t>Size does not matter</a:t>
            </a:r>
          </a:p>
        </p:txBody>
      </p:sp>
      <p:pic>
        <p:nvPicPr>
          <p:cNvPr id="9" name="Picture 8" descr="A cartoon of 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F564E6AB-B27B-21CB-ADA8-DD21629C8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2" t="10000" r="16720"/>
          <a:stretch/>
        </p:blipFill>
        <p:spPr>
          <a:xfrm>
            <a:off x="7229856" y="1285875"/>
            <a:ext cx="3389376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C30A77F-BE9B-73CB-CC7F-A1F8B5B87AB9}"/>
              </a:ext>
            </a:extLst>
          </p:cNvPr>
          <p:cNvSpPr txBox="1">
            <a:spLocks/>
          </p:cNvSpPr>
          <p:nvPr/>
        </p:nvSpPr>
        <p:spPr>
          <a:xfrm>
            <a:off x="4315206" y="3214562"/>
            <a:ext cx="3561588" cy="98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5000" b="1" dirty="0">
                <a:solidFill>
                  <a:srgbClr val="213163"/>
                </a:solidFill>
              </a:rPr>
              <a:t>Thank You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739BC6-4CE0-E291-3C12-9667A47D8284}"/>
              </a:ext>
            </a:extLst>
          </p:cNvPr>
          <p:cNvGrpSpPr/>
          <p:nvPr/>
        </p:nvGrpSpPr>
        <p:grpSpPr>
          <a:xfrm>
            <a:off x="367749" y="2458659"/>
            <a:ext cx="12055366" cy="3032125"/>
            <a:chOff x="1421448" y="2458659"/>
            <a:chExt cx="9956552" cy="3032125"/>
          </a:xfrm>
        </p:grpSpPr>
        <p:pic>
          <p:nvPicPr>
            <p:cNvPr id="5" name="Picture 4" descr="A black frame with a white background&#10;&#10;Description automatically generated">
              <a:extLst>
                <a:ext uri="{FF2B5EF4-FFF2-40B4-BE49-F238E27FC236}">
                  <a16:creationId xmlns:a16="http://schemas.microsoft.com/office/drawing/2014/main" id="{EA63E77B-2755-D21F-51BC-42BE4453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448" y="2458659"/>
              <a:ext cx="9956552" cy="30321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EE84B-060E-0646-61C1-61E6884BACC3}"/>
                </a:ext>
              </a:extLst>
            </p:cNvPr>
            <p:cNvSpPr txBox="1"/>
            <p:nvPr/>
          </p:nvSpPr>
          <p:spPr>
            <a:xfrm>
              <a:off x="5044576" y="3389946"/>
              <a:ext cx="5744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/>
                  </a:solidFill>
                </a:rPr>
                <a:t> Non-Linear Model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77393A-5DE6-A8BC-919A-8588BC3EF4D9}"/>
                </a:ext>
              </a:extLst>
            </p:cNvPr>
            <p:cNvGrpSpPr/>
            <p:nvPr/>
          </p:nvGrpSpPr>
          <p:grpSpPr>
            <a:xfrm>
              <a:off x="1602041" y="3251433"/>
              <a:ext cx="1937262" cy="1267430"/>
              <a:chOff x="2008441" y="3162533"/>
              <a:chExt cx="1937262" cy="126743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7940F8-47B2-3605-4FFD-62224135AD9A}"/>
                  </a:ext>
                </a:extLst>
              </p:cNvPr>
              <p:cNvSpPr txBox="1"/>
              <p:nvPr/>
            </p:nvSpPr>
            <p:spPr>
              <a:xfrm>
                <a:off x="2008441" y="3162533"/>
                <a:ext cx="193726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solidFill>
                      <a:schemeClr val="bg1"/>
                    </a:solidFill>
                  </a:rPr>
                  <a:t>Chapter 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7A801B-F1E2-4D3C-C8D7-74B4B5E5C5D1}"/>
                  </a:ext>
                </a:extLst>
              </p:cNvPr>
              <p:cNvSpPr txBox="1"/>
              <p:nvPr/>
            </p:nvSpPr>
            <p:spPr>
              <a:xfrm>
                <a:off x="2395909" y="3645133"/>
                <a:ext cx="1023565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5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113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0D115830-8139-821D-6ED7-DD51CFB9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21" y="1266824"/>
            <a:ext cx="9268958" cy="4803775"/>
          </a:xfrm>
          <a:prstGeom prst="rect">
            <a:avLst/>
          </a:prstGeom>
        </p:spPr>
      </p:pic>
      <p:pic>
        <p:nvPicPr>
          <p:cNvPr id="9" name="Picture 8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D9957559-7A75-900A-3EDB-F58D5DCA20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3935118" y="2019301"/>
            <a:ext cx="4321765" cy="37700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D5BEDCB-FE1D-F30A-769C-395C14FDAF4A}"/>
              </a:ext>
            </a:extLst>
          </p:cNvPr>
          <p:cNvGrpSpPr/>
          <p:nvPr/>
        </p:nvGrpSpPr>
        <p:grpSpPr>
          <a:xfrm>
            <a:off x="2298700" y="2847345"/>
            <a:ext cx="7381748" cy="1642732"/>
            <a:chOff x="2298700" y="3186775"/>
            <a:chExt cx="7381748" cy="1642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A1D897-46DC-0676-920A-89FA122EA6E5}"/>
                </a:ext>
              </a:extLst>
            </p:cNvPr>
            <p:cNvSpPr txBox="1"/>
            <p:nvPr/>
          </p:nvSpPr>
          <p:spPr>
            <a:xfrm>
              <a:off x="4168228" y="3186775"/>
              <a:ext cx="3855544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600" b="1" dirty="0">
                  <a:solidFill>
                    <a:schemeClr val="tx1"/>
                  </a:solidFill>
                </a:rPr>
                <a:t>DISCLAIMER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97845F-F959-88CB-A4ED-3AA0360C1A9D}"/>
                </a:ext>
              </a:extLst>
            </p:cNvPr>
            <p:cNvSpPr txBox="1"/>
            <p:nvPr/>
          </p:nvSpPr>
          <p:spPr>
            <a:xfrm>
              <a:off x="2298700" y="4060066"/>
              <a:ext cx="73817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The content is curated from online/offline resources and used for educational purpose only.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184034-7E5A-8703-FC62-41A270A3CFA1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F6329-56BD-893B-3EC4-9C12163435B5}"/>
              </a:ext>
            </a:extLst>
          </p:cNvPr>
          <p:cNvSpPr txBox="1"/>
          <p:nvPr/>
        </p:nvSpPr>
        <p:spPr>
          <a:xfrm>
            <a:off x="220474" y="1461729"/>
            <a:ext cx="62368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b="1" dirty="0"/>
              <a:t>Classification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and build 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Understanding the key components of SVM.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Learning Margins, Feature space and decision boundary.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800"/>
              </a:spcAft>
            </a:pPr>
            <a:endParaRPr lang="en-IN" sz="1800" dirty="0"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309382-A8C5-B988-83E3-25D1853C282D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65ABC316-78BC-ED0E-5AEE-F736AE599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30D45-D368-BF73-F9AB-4680383FF118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7FFB-19CE-C957-9D3F-3FBB6474018D}"/>
              </a:ext>
            </a:extLst>
          </p:cNvPr>
          <p:cNvSpPr txBox="1">
            <a:spLocks/>
          </p:cNvSpPr>
          <p:nvPr/>
        </p:nvSpPr>
        <p:spPr>
          <a:xfrm>
            <a:off x="274320" y="842963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b="1" dirty="0">
                <a:solidFill>
                  <a:srgbClr val="213163"/>
                </a:solidFill>
              </a:rPr>
              <a:t>Introduction to Support Vector Machine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04DBF-F015-DEE5-B46E-C1CBCFDBB53F}"/>
              </a:ext>
            </a:extLst>
          </p:cNvPr>
          <p:cNvSpPr txBox="1">
            <a:spLocks/>
          </p:cNvSpPr>
          <p:nvPr/>
        </p:nvSpPr>
        <p:spPr>
          <a:xfrm>
            <a:off x="274320" y="1406525"/>
            <a:ext cx="11118850" cy="33004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/>
              <a:buChar char="•"/>
            </a:pPr>
            <a:r>
              <a:rPr lang="en-US" sz="1800"/>
              <a:t>A Support Vector Machine is a supervised algorithm that can classify cases by </a:t>
            </a:r>
            <a:r>
              <a:rPr lang="en-US" sz="1800" b="1">
                <a:solidFill>
                  <a:schemeClr val="tx1"/>
                </a:solidFill>
              </a:rPr>
              <a:t>finding a separator</a:t>
            </a:r>
            <a:r>
              <a:rPr lang="en-US" sz="1800"/>
              <a:t>.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/>
              <a:buChar char="•"/>
            </a:pPr>
            <a:endParaRPr lang="en-US" sz="1800"/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/>
              <a:buChar char="•"/>
            </a:pPr>
            <a:r>
              <a:rPr lang="en-US" sz="1800"/>
              <a:t>SVM works by first, </a:t>
            </a:r>
            <a:r>
              <a:rPr lang="en-US" sz="1800" b="1"/>
              <a:t>mapping data to a high-dimensional feature space </a:t>
            </a:r>
            <a:r>
              <a:rPr lang="en-US" sz="1800"/>
              <a:t>so that data points can be categorized, even when the data are not otherwise linearly separable.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/>
              <a:buChar char="•"/>
            </a:pPr>
            <a:endParaRPr lang="en-US" sz="1800"/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/>
              <a:buChar char="•"/>
            </a:pPr>
            <a:r>
              <a:rPr lang="en-US" sz="1800"/>
              <a:t>Then, a separator is estimated for the data.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/>
              <a:buChar char="•"/>
            </a:pPr>
            <a:endParaRPr lang="en-US" sz="1800"/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/>
              <a:buChar char="•"/>
            </a:pPr>
            <a:r>
              <a:rPr lang="en-US" sz="1800"/>
              <a:t>The data should be transformed in such a way that a separator could be drawn as a hyperplane.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977479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1AA8-4F5A-AF3E-1C35-AFCDDE498B29}"/>
              </a:ext>
            </a:extLst>
          </p:cNvPr>
          <p:cNvSpPr txBox="1">
            <a:spLocks/>
          </p:cNvSpPr>
          <p:nvPr/>
        </p:nvSpPr>
        <p:spPr>
          <a:xfrm>
            <a:off x="388620" y="841375"/>
            <a:ext cx="10144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b="1" dirty="0">
                <a:solidFill>
                  <a:srgbClr val="213163"/>
                </a:solidFill>
              </a:rPr>
              <a:t>Support Vector Machine (SVM)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4CEA9-E069-41B2-A9FB-E457E4333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0" y="1434499"/>
            <a:ext cx="4673600" cy="4473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C7D09D-0185-1A21-0180-09C2DA917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621" y="1429812"/>
            <a:ext cx="5094885" cy="4473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32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BA99D191-3983-F437-AB8C-3717BAC1D75C}"/>
              </a:ext>
            </a:extLst>
          </p:cNvPr>
          <p:cNvSpPr txBox="1">
            <a:spLocks/>
          </p:cNvSpPr>
          <p:nvPr/>
        </p:nvSpPr>
        <p:spPr>
          <a:xfrm>
            <a:off x="217170" y="833438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solidFill>
                  <a:srgbClr val="213163"/>
                </a:solidFill>
              </a:rPr>
              <a:t>Feature Space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EF3CC-E2A3-AF68-0806-FF9277F2A228}"/>
              </a:ext>
            </a:extLst>
          </p:cNvPr>
          <p:cNvSpPr txBox="1">
            <a:spLocks/>
          </p:cNvSpPr>
          <p:nvPr/>
        </p:nvSpPr>
        <p:spPr>
          <a:xfrm>
            <a:off x="285750" y="1395413"/>
            <a:ext cx="5816600" cy="2220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Bef>
                <a:spcPts val="800"/>
              </a:spcBef>
            </a:pPr>
            <a:r>
              <a:rPr lang="en-US" sz="1800" dirty="0"/>
              <a:t>For example, consider the following figure, which shows the distribution of a small set of cells, only based on their Unit Size and Clump thickness.</a:t>
            </a:r>
          </a:p>
          <a:p>
            <a:pPr algn="just">
              <a:spcBef>
                <a:spcPts val="800"/>
              </a:spcBef>
            </a:pPr>
            <a:endParaRPr lang="en-US" sz="1800" dirty="0"/>
          </a:p>
          <a:p>
            <a:pPr algn="just">
              <a:spcBef>
                <a:spcPts val="800"/>
              </a:spcBef>
            </a:pPr>
            <a:r>
              <a:rPr lang="en-IN" sz="1800" dirty="0"/>
              <a:t>It represents a linearly, non-separable, dataset.</a:t>
            </a:r>
          </a:p>
          <a:p>
            <a:pPr algn="just">
              <a:spcBef>
                <a:spcPts val="800"/>
              </a:spcBef>
            </a:pP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C92F6-0320-09F4-D68D-96D65C3B7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3344" y="1395413"/>
            <a:ext cx="5072591" cy="3489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542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DB8AF4B-CAB2-8969-424D-E107718429E2}"/>
              </a:ext>
            </a:extLst>
          </p:cNvPr>
          <p:cNvSpPr txBox="1">
            <a:spLocks/>
          </p:cNvSpPr>
          <p:nvPr/>
        </p:nvSpPr>
        <p:spPr>
          <a:xfrm>
            <a:off x="194310" y="833438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213163"/>
                </a:solidFill>
              </a:rPr>
              <a:t>Decision Boundary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487A-2498-16A1-D4E3-D998A563C1D2}"/>
              </a:ext>
            </a:extLst>
          </p:cNvPr>
          <p:cNvSpPr txBox="1">
            <a:spLocks/>
          </p:cNvSpPr>
          <p:nvPr/>
        </p:nvSpPr>
        <p:spPr>
          <a:xfrm>
            <a:off x="205740" y="1436688"/>
            <a:ext cx="5883275" cy="212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1140" indent="-231140">
              <a:spcBef>
                <a:spcPts val="800"/>
              </a:spcBef>
              <a:buClr>
                <a:srgbClr val="213163"/>
              </a:buClr>
              <a:buFont typeface="Arial" pitchFamily="34" charset="0"/>
              <a:buChar char="•"/>
            </a:pPr>
            <a:r>
              <a:rPr lang="en-IN" sz="1800"/>
              <a:t>The two categories can be separated with a curve.</a:t>
            </a:r>
          </a:p>
          <a:p>
            <a:pPr marL="231140" indent="-231140">
              <a:spcBef>
                <a:spcPts val="800"/>
              </a:spcBef>
              <a:buClr>
                <a:srgbClr val="213163"/>
              </a:buClr>
              <a:buFont typeface="Arial" pitchFamily="34" charset="0"/>
              <a:buChar char="•"/>
            </a:pPr>
            <a:r>
              <a:rPr lang="en-IN" sz="1800"/>
              <a:t>Not a line that formulates most real-world datasets.</a:t>
            </a:r>
          </a:p>
          <a:p>
            <a:pPr marL="231140" indent="-231140">
              <a:spcBef>
                <a:spcPts val="800"/>
              </a:spcBef>
              <a:buClr>
                <a:srgbClr val="213163"/>
              </a:buClr>
              <a:buFont typeface="Arial" pitchFamily="34" charset="0"/>
              <a:buChar char="•"/>
            </a:pPr>
            <a:r>
              <a:rPr lang="en-IN" sz="1800"/>
              <a:t>Twist and Turns on trajectory</a:t>
            </a:r>
            <a:endParaRPr lang="en-IN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B10A79-2213-4DBC-3EDD-FDED6B59D461}"/>
              </a:ext>
            </a:extLst>
          </p:cNvPr>
          <p:cNvGrpSpPr/>
          <p:nvPr/>
        </p:nvGrpSpPr>
        <p:grpSpPr>
          <a:xfrm>
            <a:off x="6713704" y="1553780"/>
            <a:ext cx="4638675" cy="3193135"/>
            <a:chOff x="6715124" y="2509838"/>
            <a:chExt cx="4638675" cy="31931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B6C5CF-4208-F45B-56CA-22A42601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15124" y="2509838"/>
              <a:ext cx="4638675" cy="31931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2147EE-A88E-7425-6BB9-C98453496287}"/>
                </a:ext>
              </a:extLst>
            </p:cNvPr>
            <p:cNvSpPr/>
            <p:nvPr/>
          </p:nvSpPr>
          <p:spPr>
            <a:xfrm>
              <a:off x="7391400" y="3209925"/>
              <a:ext cx="3829050" cy="2072738"/>
            </a:xfrm>
            <a:custGeom>
              <a:avLst/>
              <a:gdLst>
                <a:gd name="connsiteX0" fmla="*/ 0 w 3829050"/>
                <a:gd name="connsiteY0" fmla="*/ 1228725 h 2072738"/>
                <a:gd name="connsiteX1" fmla="*/ 47625 w 3829050"/>
                <a:gd name="connsiteY1" fmla="*/ 1238250 h 2072738"/>
                <a:gd name="connsiteX2" fmla="*/ 95250 w 3829050"/>
                <a:gd name="connsiteY2" fmla="*/ 1285875 h 2072738"/>
                <a:gd name="connsiteX3" fmla="*/ 123825 w 3829050"/>
                <a:gd name="connsiteY3" fmla="*/ 1304925 h 2072738"/>
                <a:gd name="connsiteX4" fmla="*/ 180975 w 3829050"/>
                <a:gd name="connsiteY4" fmla="*/ 1390650 h 2072738"/>
                <a:gd name="connsiteX5" fmla="*/ 200025 w 3829050"/>
                <a:gd name="connsiteY5" fmla="*/ 1419225 h 2072738"/>
                <a:gd name="connsiteX6" fmla="*/ 228600 w 3829050"/>
                <a:gd name="connsiteY6" fmla="*/ 1476375 h 2072738"/>
                <a:gd name="connsiteX7" fmla="*/ 314325 w 3829050"/>
                <a:gd name="connsiteY7" fmla="*/ 1524000 h 2072738"/>
                <a:gd name="connsiteX8" fmla="*/ 352425 w 3829050"/>
                <a:gd name="connsiteY8" fmla="*/ 1533525 h 2072738"/>
                <a:gd name="connsiteX9" fmla="*/ 409575 w 3829050"/>
                <a:gd name="connsiteY9" fmla="*/ 1552575 h 2072738"/>
                <a:gd name="connsiteX10" fmla="*/ 638175 w 3829050"/>
                <a:gd name="connsiteY10" fmla="*/ 1571625 h 2072738"/>
                <a:gd name="connsiteX11" fmla="*/ 876300 w 3829050"/>
                <a:gd name="connsiteY11" fmla="*/ 1562100 h 2072738"/>
                <a:gd name="connsiteX12" fmla="*/ 952500 w 3829050"/>
                <a:gd name="connsiteY12" fmla="*/ 1543050 h 2072738"/>
                <a:gd name="connsiteX13" fmla="*/ 1085850 w 3829050"/>
                <a:gd name="connsiteY13" fmla="*/ 1524000 h 2072738"/>
                <a:gd name="connsiteX14" fmla="*/ 1257300 w 3829050"/>
                <a:gd name="connsiteY14" fmla="*/ 1504950 h 2072738"/>
                <a:gd name="connsiteX15" fmla="*/ 1314450 w 3829050"/>
                <a:gd name="connsiteY15" fmla="*/ 1485900 h 2072738"/>
                <a:gd name="connsiteX16" fmla="*/ 1343025 w 3829050"/>
                <a:gd name="connsiteY16" fmla="*/ 1476375 h 2072738"/>
                <a:gd name="connsiteX17" fmla="*/ 1371600 w 3829050"/>
                <a:gd name="connsiteY17" fmla="*/ 1457325 h 2072738"/>
                <a:gd name="connsiteX18" fmla="*/ 1419225 w 3829050"/>
                <a:gd name="connsiteY18" fmla="*/ 1447800 h 2072738"/>
                <a:gd name="connsiteX19" fmla="*/ 1447800 w 3829050"/>
                <a:gd name="connsiteY19" fmla="*/ 1438275 h 2072738"/>
                <a:gd name="connsiteX20" fmla="*/ 1466850 w 3829050"/>
                <a:gd name="connsiteY20" fmla="*/ 1304925 h 2072738"/>
                <a:gd name="connsiteX21" fmla="*/ 1495425 w 3829050"/>
                <a:gd name="connsiteY21" fmla="*/ 1181100 h 2072738"/>
                <a:gd name="connsiteX22" fmla="*/ 1504950 w 3829050"/>
                <a:gd name="connsiteY22" fmla="*/ 1152525 h 2072738"/>
                <a:gd name="connsiteX23" fmla="*/ 1514475 w 3829050"/>
                <a:gd name="connsiteY23" fmla="*/ 1123950 h 2072738"/>
                <a:gd name="connsiteX24" fmla="*/ 1638300 w 3829050"/>
                <a:gd name="connsiteY24" fmla="*/ 1095375 h 2072738"/>
                <a:gd name="connsiteX25" fmla="*/ 1666875 w 3829050"/>
                <a:gd name="connsiteY25" fmla="*/ 1076325 h 2072738"/>
                <a:gd name="connsiteX26" fmla="*/ 1695450 w 3829050"/>
                <a:gd name="connsiteY26" fmla="*/ 1066800 h 2072738"/>
                <a:gd name="connsiteX27" fmla="*/ 1752600 w 3829050"/>
                <a:gd name="connsiteY27" fmla="*/ 1009650 h 2072738"/>
                <a:gd name="connsiteX28" fmla="*/ 1781175 w 3829050"/>
                <a:gd name="connsiteY28" fmla="*/ 923925 h 2072738"/>
                <a:gd name="connsiteX29" fmla="*/ 1790700 w 3829050"/>
                <a:gd name="connsiteY29" fmla="*/ 895350 h 2072738"/>
                <a:gd name="connsiteX30" fmla="*/ 1800225 w 3829050"/>
                <a:gd name="connsiteY30" fmla="*/ 866775 h 2072738"/>
                <a:gd name="connsiteX31" fmla="*/ 1809750 w 3829050"/>
                <a:gd name="connsiteY31" fmla="*/ 800100 h 2072738"/>
                <a:gd name="connsiteX32" fmla="*/ 1819275 w 3829050"/>
                <a:gd name="connsiteY32" fmla="*/ 390525 h 2072738"/>
                <a:gd name="connsiteX33" fmla="*/ 1847850 w 3829050"/>
                <a:gd name="connsiteY33" fmla="*/ 295275 h 2072738"/>
                <a:gd name="connsiteX34" fmla="*/ 1876425 w 3829050"/>
                <a:gd name="connsiteY34" fmla="*/ 209550 h 2072738"/>
                <a:gd name="connsiteX35" fmla="*/ 1885950 w 3829050"/>
                <a:gd name="connsiteY35" fmla="*/ 180975 h 2072738"/>
                <a:gd name="connsiteX36" fmla="*/ 1905000 w 3829050"/>
                <a:gd name="connsiteY36" fmla="*/ 152400 h 2072738"/>
                <a:gd name="connsiteX37" fmla="*/ 1943100 w 3829050"/>
                <a:gd name="connsiteY37" fmla="*/ 66675 h 2072738"/>
                <a:gd name="connsiteX38" fmla="*/ 1971675 w 3829050"/>
                <a:gd name="connsiteY38" fmla="*/ 47625 h 2072738"/>
                <a:gd name="connsiteX39" fmla="*/ 1981200 w 3829050"/>
                <a:gd name="connsiteY39" fmla="*/ 19050 h 2072738"/>
                <a:gd name="connsiteX40" fmla="*/ 2047875 w 3829050"/>
                <a:gd name="connsiteY40" fmla="*/ 0 h 2072738"/>
                <a:gd name="connsiteX41" fmla="*/ 2152650 w 3829050"/>
                <a:gd name="connsiteY41" fmla="*/ 9525 h 2072738"/>
                <a:gd name="connsiteX42" fmla="*/ 2181225 w 3829050"/>
                <a:gd name="connsiteY42" fmla="*/ 28575 h 2072738"/>
                <a:gd name="connsiteX43" fmla="*/ 2190750 w 3829050"/>
                <a:gd name="connsiteY43" fmla="*/ 95250 h 2072738"/>
                <a:gd name="connsiteX44" fmla="*/ 2181225 w 3829050"/>
                <a:gd name="connsiteY44" fmla="*/ 285750 h 2072738"/>
                <a:gd name="connsiteX45" fmla="*/ 2162175 w 3829050"/>
                <a:gd name="connsiteY45" fmla="*/ 342900 h 2072738"/>
                <a:gd name="connsiteX46" fmla="*/ 2152650 w 3829050"/>
                <a:gd name="connsiteY46" fmla="*/ 419100 h 2072738"/>
                <a:gd name="connsiteX47" fmla="*/ 2143125 w 3829050"/>
                <a:gd name="connsiteY47" fmla="*/ 571500 h 2072738"/>
                <a:gd name="connsiteX48" fmla="*/ 2124075 w 3829050"/>
                <a:gd name="connsiteY48" fmla="*/ 657225 h 2072738"/>
                <a:gd name="connsiteX49" fmla="*/ 2114550 w 3829050"/>
                <a:gd name="connsiteY49" fmla="*/ 838200 h 2072738"/>
                <a:gd name="connsiteX50" fmla="*/ 2095500 w 3829050"/>
                <a:gd name="connsiteY50" fmla="*/ 895350 h 2072738"/>
                <a:gd name="connsiteX51" fmla="*/ 2066925 w 3829050"/>
                <a:gd name="connsiteY51" fmla="*/ 914400 h 2072738"/>
                <a:gd name="connsiteX52" fmla="*/ 2028825 w 3829050"/>
                <a:gd name="connsiteY52" fmla="*/ 971550 h 2072738"/>
                <a:gd name="connsiteX53" fmla="*/ 2009775 w 3829050"/>
                <a:gd name="connsiteY53" fmla="*/ 1000125 h 2072738"/>
                <a:gd name="connsiteX54" fmla="*/ 1990725 w 3829050"/>
                <a:gd name="connsiteY54" fmla="*/ 1057275 h 2072738"/>
                <a:gd name="connsiteX55" fmla="*/ 1981200 w 3829050"/>
                <a:gd name="connsiteY55" fmla="*/ 1114425 h 2072738"/>
                <a:gd name="connsiteX56" fmla="*/ 1971675 w 3829050"/>
                <a:gd name="connsiteY56" fmla="*/ 1152525 h 2072738"/>
                <a:gd name="connsiteX57" fmla="*/ 1962150 w 3829050"/>
                <a:gd name="connsiteY57" fmla="*/ 1209675 h 2072738"/>
                <a:gd name="connsiteX58" fmla="*/ 1943100 w 3829050"/>
                <a:gd name="connsiteY58" fmla="*/ 1276350 h 2072738"/>
                <a:gd name="connsiteX59" fmla="*/ 1933575 w 3829050"/>
                <a:gd name="connsiteY59" fmla="*/ 1314450 h 2072738"/>
                <a:gd name="connsiteX60" fmla="*/ 1943100 w 3829050"/>
                <a:gd name="connsiteY60" fmla="*/ 1476375 h 2072738"/>
                <a:gd name="connsiteX61" fmla="*/ 2000250 w 3829050"/>
                <a:gd name="connsiteY61" fmla="*/ 1514475 h 2072738"/>
                <a:gd name="connsiteX62" fmla="*/ 2028825 w 3829050"/>
                <a:gd name="connsiteY62" fmla="*/ 1533525 h 2072738"/>
                <a:gd name="connsiteX63" fmla="*/ 2057400 w 3829050"/>
                <a:gd name="connsiteY63" fmla="*/ 1552575 h 2072738"/>
                <a:gd name="connsiteX64" fmla="*/ 2085975 w 3829050"/>
                <a:gd name="connsiteY64" fmla="*/ 1562100 h 2072738"/>
                <a:gd name="connsiteX65" fmla="*/ 2143125 w 3829050"/>
                <a:gd name="connsiteY65" fmla="*/ 1600200 h 2072738"/>
                <a:gd name="connsiteX66" fmla="*/ 2162175 w 3829050"/>
                <a:gd name="connsiteY66" fmla="*/ 1628775 h 2072738"/>
                <a:gd name="connsiteX67" fmla="*/ 2219325 w 3829050"/>
                <a:gd name="connsiteY67" fmla="*/ 1676400 h 2072738"/>
                <a:gd name="connsiteX68" fmla="*/ 2238375 w 3829050"/>
                <a:gd name="connsiteY68" fmla="*/ 1704975 h 2072738"/>
                <a:gd name="connsiteX69" fmla="*/ 2266950 w 3829050"/>
                <a:gd name="connsiteY69" fmla="*/ 1733550 h 2072738"/>
                <a:gd name="connsiteX70" fmla="*/ 2286000 w 3829050"/>
                <a:gd name="connsiteY70" fmla="*/ 1762125 h 2072738"/>
                <a:gd name="connsiteX71" fmla="*/ 2314575 w 3829050"/>
                <a:gd name="connsiteY71" fmla="*/ 1771650 h 2072738"/>
                <a:gd name="connsiteX72" fmla="*/ 2324100 w 3829050"/>
                <a:gd name="connsiteY72" fmla="*/ 1800225 h 2072738"/>
                <a:gd name="connsiteX73" fmla="*/ 2381250 w 3829050"/>
                <a:gd name="connsiteY73" fmla="*/ 1828800 h 2072738"/>
                <a:gd name="connsiteX74" fmla="*/ 2400300 w 3829050"/>
                <a:gd name="connsiteY74" fmla="*/ 1857375 h 2072738"/>
                <a:gd name="connsiteX75" fmla="*/ 2428875 w 3829050"/>
                <a:gd name="connsiteY75" fmla="*/ 1866900 h 2072738"/>
                <a:gd name="connsiteX76" fmla="*/ 2457450 w 3829050"/>
                <a:gd name="connsiteY76" fmla="*/ 1885950 h 2072738"/>
                <a:gd name="connsiteX77" fmla="*/ 2505075 w 3829050"/>
                <a:gd name="connsiteY77" fmla="*/ 1933575 h 2072738"/>
                <a:gd name="connsiteX78" fmla="*/ 2524125 w 3829050"/>
                <a:gd name="connsiteY78" fmla="*/ 1962150 h 2072738"/>
                <a:gd name="connsiteX79" fmla="*/ 2600325 w 3829050"/>
                <a:gd name="connsiteY79" fmla="*/ 1981200 h 2072738"/>
                <a:gd name="connsiteX80" fmla="*/ 2762250 w 3829050"/>
                <a:gd name="connsiteY80" fmla="*/ 2000250 h 2072738"/>
                <a:gd name="connsiteX81" fmla="*/ 2914650 w 3829050"/>
                <a:gd name="connsiteY81" fmla="*/ 2028825 h 2072738"/>
                <a:gd name="connsiteX82" fmla="*/ 2962275 w 3829050"/>
                <a:gd name="connsiteY82" fmla="*/ 2038350 h 2072738"/>
                <a:gd name="connsiteX83" fmla="*/ 3000375 w 3829050"/>
                <a:gd name="connsiteY83" fmla="*/ 2047875 h 2072738"/>
                <a:gd name="connsiteX84" fmla="*/ 3181350 w 3829050"/>
                <a:gd name="connsiteY84" fmla="*/ 2057400 h 2072738"/>
                <a:gd name="connsiteX85" fmla="*/ 3467100 w 3829050"/>
                <a:gd name="connsiteY85" fmla="*/ 2057400 h 2072738"/>
                <a:gd name="connsiteX86" fmla="*/ 3829050 w 3829050"/>
                <a:gd name="connsiteY86" fmla="*/ 2047875 h 207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829050" h="2072738">
                  <a:moveTo>
                    <a:pt x="0" y="1228725"/>
                  </a:moveTo>
                  <a:cubicBezTo>
                    <a:pt x="15875" y="1231900"/>
                    <a:pt x="32466" y="1232566"/>
                    <a:pt x="47625" y="1238250"/>
                  </a:cubicBezTo>
                  <a:cubicBezTo>
                    <a:pt x="88265" y="1253490"/>
                    <a:pt x="67310" y="1257935"/>
                    <a:pt x="95250" y="1285875"/>
                  </a:cubicBezTo>
                  <a:cubicBezTo>
                    <a:pt x="103345" y="1293970"/>
                    <a:pt x="114300" y="1298575"/>
                    <a:pt x="123825" y="1304925"/>
                  </a:cubicBezTo>
                  <a:lnTo>
                    <a:pt x="180975" y="1390650"/>
                  </a:lnTo>
                  <a:cubicBezTo>
                    <a:pt x="187325" y="1400175"/>
                    <a:pt x="196405" y="1408365"/>
                    <a:pt x="200025" y="1419225"/>
                  </a:cubicBezTo>
                  <a:cubicBezTo>
                    <a:pt x="206819" y="1439608"/>
                    <a:pt x="211222" y="1461169"/>
                    <a:pt x="228600" y="1476375"/>
                  </a:cubicBezTo>
                  <a:cubicBezTo>
                    <a:pt x="261678" y="1505318"/>
                    <a:pt x="278249" y="1513693"/>
                    <a:pt x="314325" y="1524000"/>
                  </a:cubicBezTo>
                  <a:cubicBezTo>
                    <a:pt x="326912" y="1527596"/>
                    <a:pt x="339886" y="1529763"/>
                    <a:pt x="352425" y="1533525"/>
                  </a:cubicBezTo>
                  <a:cubicBezTo>
                    <a:pt x="371659" y="1539295"/>
                    <a:pt x="389696" y="1549735"/>
                    <a:pt x="409575" y="1552575"/>
                  </a:cubicBezTo>
                  <a:cubicBezTo>
                    <a:pt x="529775" y="1569746"/>
                    <a:pt x="453838" y="1560782"/>
                    <a:pt x="638175" y="1571625"/>
                  </a:cubicBezTo>
                  <a:cubicBezTo>
                    <a:pt x="717550" y="1568450"/>
                    <a:pt x="797037" y="1567384"/>
                    <a:pt x="876300" y="1562100"/>
                  </a:cubicBezTo>
                  <a:cubicBezTo>
                    <a:pt x="965186" y="1556174"/>
                    <a:pt x="889083" y="1554241"/>
                    <a:pt x="952500" y="1543050"/>
                  </a:cubicBezTo>
                  <a:cubicBezTo>
                    <a:pt x="996718" y="1535247"/>
                    <a:pt x="1041295" y="1529569"/>
                    <a:pt x="1085850" y="1524000"/>
                  </a:cubicBezTo>
                  <a:cubicBezTo>
                    <a:pt x="1193712" y="1510517"/>
                    <a:pt x="1136579" y="1517022"/>
                    <a:pt x="1257300" y="1504950"/>
                  </a:cubicBezTo>
                  <a:lnTo>
                    <a:pt x="1314450" y="1485900"/>
                  </a:lnTo>
                  <a:cubicBezTo>
                    <a:pt x="1323975" y="1482725"/>
                    <a:pt x="1334671" y="1481944"/>
                    <a:pt x="1343025" y="1476375"/>
                  </a:cubicBezTo>
                  <a:cubicBezTo>
                    <a:pt x="1352550" y="1470025"/>
                    <a:pt x="1360881" y="1461345"/>
                    <a:pt x="1371600" y="1457325"/>
                  </a:cubicBezTo>
                  <a:cubicBezTo>
                    <a:pt x="1386759" y="1451641"/>
                    <a:pt x="1403519" y="1451727"/>
                    <a:pt x="1419225" y="1447800"/>
                  </a:cubicBezTo>
                  <a:cubicBezTo>
                    <a:pt x="1428965" y="1445365"/>
                    <a:pt x="1438275" y="1441450"/>
                    <a:pt x="1447800" y="1438275"/>
                  </a:cubicBezTo>
                  <a:cubicBezTo>
                    <a:pt x="1469411" y="1373443"/>
                    <a:pt x="1452938" y="1430133"/>
                    <a:pt x="1466850" y="1304925"/>
                  </a:cubicBezTo>
                  <a:cubicBezTo>
                    <a:pt x="1475093" y="1230736"/>
                    <a:pt x="1472962" y="1248489"/>
                    <a:pt x="1495425" y="1181100"/>
                  </a:cubicBezTo>
                  <a:lnTo>
                    <a:pt x="1504950" y="1152525"/>
                  </a:lnTo>
                  <a:cubicBezTo>
                    <a:pt x="1508125" y="1143000"/>
                    <a:pt x="1504950" y="1127125"/>
                    <a:pt x="1514475" y="1123950"/>
                  </a:cubicBezTo>
                  <a:cubicBezTo>
                    <a:pt x="1592924" y="1097800"/>
                    <a:pt x="1551746" y="1107740"/>
                    <a:pt x="1638300" y="1095375"/>
                  </a:cubicBezTo>
                  <a:cubicBezTo>
                    <a:pt x="1647825" y="1089025"/>
                    <a:pt x="1656636" y="1081445"/>
                    <a:pt x="1666875" y="1076325"/>
                  </a:cubicBezTo>
                  <a:cubicBezTo>
                    <a:pt x="1675855" y="1071835"/>
                    <a:pt x="1687525" y="1072964"/>
                    <a:pt x="1695450" y="1066800"/>
                  </a:cubicBezTo>
                  <a:cubicBezTo>
                    <a:pt x="1716716" y="1050260"/>
                    <a:pt x="1752600" y="1009650"/>
                    <a:pt x="1752600" y="1009650"/>
                  </a:cubicBezTo>
                  <a:lnTo>
                    <a:pt x="1781175" y="923925"/>
                  </a:lnTo>
                  <a:lnTo>
                    <a:pt x="1790700" y="895350"/>
                  </a:lnTo>
                  <a:lnTo>
                    <a:pt x="1800225" y="866775"/>
                  </a:lnTo>
                  <a:cubicBezTo>
                    <a:pt x="1803400" y="844550"/>
                    <a:pt x="1808853" y="822533"/>
                    <a:pt x="1809750" y="800100"/>
                  </a:cubicBezTo>
                  <a:cubicBezTo>
                    <a:pt x="1815208" y="663647"/>
                    <a:pt x="1813469" y="526963"/>
                    <a:pt x="1819275" y="390525"/>
                  </a:cubicBezTo>
                  <a:cubicBezTo>
                    <a:pt x="1819977" y="374023"/>
                    <a:pt x="1845664" y="301832"/>
                    <a:pt x="1847850" y="295275"/>
                  </a:cubicBezTo>
                  <a:lnTo>
                    <a:pt x="1876425" y="209550"/>
                  </a:lnTo>
                  <a:cubicBezTo>
                    <a:pt x="1879600" y="200025"/>
                    <a:pt x="1880381" y="189329"/>
                    <a:pt x="1885950" y="180975"/>
                  </a:cubicBezTo>
                  <a:cubicBezTo>
                    <a:pt x="1892300" y="171450"/>
                    <a:pt x="1900351" y="162861"/>
                    <a:pt x="1905000" y="152400"/>
                  </a:cubicBezTo>
                  <a:cubicBezTo>
                    <a:pt x="1920090" y="118447"/>
                    <a:pt x="1917232" y="92543"/>
                    <a:pt x="1943100" y="66675"/>
                  </a:cubicBezTo>
                  <a:cubicBezTo>
                    <a:pt x="1951195" y="58580"/>
                    <a:pt x="1962150" y="53975"/>
                    <a:pt x="1971675" y="47625"/>
                  </a:cubicBezTo>
                  <a:cubicBezTo>
                    <a:pt x="1974850" y="38100"/>
                    <a:pt x="1974100" y="26150"/>
                    <a:pt x="1981200" y="19050"/>
                  </a:cubicBezTo>
                  <a:cubicBezTo>
                    <a:pt x="1985755" y="14495"/>
                    <a:pt x="2047545" y="82"/>
                    <a:pt x="2047875" y="0"/>
                  </a:cubicBezTo>
                  <a:cubicBezTo>
                    <a:pt x="2082800" y="3175"/>
                    <a:pt x="2118359" y="2177"/>
                    <a:pt x="2152650" y="9525"/>
                  </a:cubicBezTo>
                  <a:cubicBezTo>
                    <a:pt x="2163844" y="11924"/>
                    <a:pt x="2176576" y="18114"/>
                    <a:pt x="2181225" y="28575"/>
                  </a:cubicBezTo>
                  <a:cubicBezTo>
                    <a:pt x="2190343" y="49091"/>
                    <a:pt x="2187575" y="73025"/>
                    <a:pt x="2190750" y="95250"/>
                  </a:cubicBezTo>
                  <a:cubicBezTo>
                    <a:pt x="2187575" y="158750"/>
                    <a:pt x="2188513" y="222590"/>
                    <a:pt x="2181225" y="285750"/>
                  </a:cubicBezTo>
                  <a:cubicBezTo>
                    <a:pt x="2178923" y="305698"/>
                    <a:pt x="2162175" y="342900"/>
                    <a:pt x="2162175" y="342900"/>
                  </a:cubicBezTo>
                  <a:cubicBezTo>
                    <a:pt x="2159000" y="368300"/>
                    <a:pt x="2154776" y="393591"/>
                    <a:pt x="2152650" y="419100"/>
                  </a:cubicBezTo>
                  <a:cubicBezTo>
                    <a:pt x="2148423" y="469823"/>
                    <a:pt x="2147951" y="520830"/>
                    <a:pt x="2143125" y="571500"/>
                  </a:cubicBezTo>
                  <a:cubicBezTo>
                    <a:pt x="2141265" y="591034"/>
                    <a:pt x="2129253" y="636514"/>
                    <a:pt x="2124075" y="657225"/>
                  </a:cubicBezTo>
                  <a:cubicBezTo>
                    <a:pt x="2120900" y="717550"/>
                    <a:pt x="2121747" y="778222"/>
                    <a:pt x="2114550" y="838200"/>
                  </a:cubicBezTo>
                  <a:cubicBezTo>
                    <a:pt x="2112158" y="858137"/>
                    <a:pt x="2112208" y="884211"/>
                    <a:pt x="2095500" y="895350"/>
                  </a:cubicBezTo>
                  <a:lnTo>
                    <a:pt x="2066925" y="914400"/>
                  </a:lnTo>
                  <a:lnTo>
                    <a:pt x="2028825" y="971550"/>
                  </a:lnTo>
                  <a:cubicBezTo>
                    <a:pt x="2022475" y="981075"/>
                    <a:pt x="2013395" y="989265"/>
                    <a:pt x="2009775" y="1000125"/>
                  </a:cubicBezTo>
                  <a:cubicBezTo>
                    <a:pt x="2003425" y="1019175"/>
                    <a:pt x="1994026" y="1037468"/>
                    <a:pt x="1990725" y="1057275"/>
                  </a:cubicBezTo>
                  <a:cubicBezTo>
                    <a:pt x="1987550" y="1076325"/>
                    <a:pt x="1984988" y="1095487"/>
                    <a:pt x="1981200" y="1114425"/>
                  </a:cubicBezTo>
                  <a:cubicBezTo>
                    <a:pt x="1978633" y="1127262"/>
                    <a:pt x="1974242" y="1139688"/>
                    <a:pt x="1971675" y="1152525"/>
                  </a:cubicBezTo>
                  <a:cubicBezTo>
                    <a:pt x="1967887" y="1171463"/>
                    <a:pt x="1965938" y="1190737"/>
                    <a:pt x="1962150" y="1209675"/>
                  </a:cubicBezTo>
                  <a:cubicBezTo>
                    <a:pt x="1952224" y="1259303"/>
                    <a:pt x="1955204" y="1233985"/>
                    <a:pt x="1943100" y="1276350"/>
                  </a:cubicBezTo>
                  <a:cubicBezTo>
                    <a:pt x="1939504" y="1288937"/>
                    <a:pt x="1936750" y="1301750"/>
                    <a:pt x="1933575" y="1314450"/>
                  </a:cubicBezTo>
                  <a:cubicBezTo>
                    <a:pt x="1936750" y="1368425"/>
                    <a:pt x="1926002" y="1425081"/>
                    <a:pt x="1943100" y="1476375"/>
                  </a:cubicBezTo>
                  <a:cubicBezTo>
                    <a:pt x="1950340" y="1498095"/>
                    <a:pt x="1981200" y="1501775"/>
                    <a:pt x="2000250" y="1514475"/>
                  </a:cubicBezTo>
                  <a:lnTo>
                    <a:pt x="2028825" y="1533525"/>
                  </a:lnTo>
                  <a:cubicBezTo>
                    <a:pt x="2038350" y="1539875"/>
                    <a:pt x="2046540" y="1548955"/>
                    <a:pt x="2057400" y="1552575"/>
                  </a:cubicBezTo>
                  <a:cubicBezTo>
                    <a:pt x="2066925" y="1555750"/>
                    <a:pt x="2077198" y="1557224"/>
                    <a:pt x="2085975" y="1562100"/>
                  </a:cubicBezTo>
                  <a:cubicBezTo>
                    <a:pt x="2105989" y="1573219"/>
                    <a:pt x="2143125" y="1600200"/>
                    <a:pt x="2143125" y="1600200"/>
                  </a:cubicBezTo>
                  <a:cubicBezTo>
                    <a:pt x="2149475" y="1609725"/>
                    <a:pt x="2154080" y="1620680"/>
                    <a:pt x="2162175" y="1628775"/>
                  </a:cubicBezTo>
                  <a:cubicBezTo>
                    <a:pt x="2237100" y="1703700"/>
                    <a:pt x="2141304" y="1582775"/>
                    <a:pt x="2219325" y="1676400"/>
                  </a:cubicBezTo>
                  <a:cubicBezTo>
                    <a:pt x="2226654" y="1685194"/>
                    <a:pt x="2231046" y="1696181"/>
                    <a:pt x="2238375" y="1704975"/>
                  </a:cubicBezTo>
                  <a:cubicBezTo>
                    <a:pt x="2246999" y="1715323"/>
                    <a:pt x="2258326" y="1723202"/>
                    <a:pt x="2266950" y="1733550"/>
                  </a:cubicBezTo>
                  <a:cubicBezTo>
                    <a:pt x="2274279" y="1742344"/>
                    <a:pt x="2277061" y="1754974"/>
                    <a:pt x="2286000" y="1762125"/>
                  </a:cubicBezTo>
                  <a:cubicBezTo>
                    <a:pt x="2293840" y="1768397"/>
                    <a:pt x="2305050" y="1768475"/>
                    <a:pt x="2314575" y="1771650"/>
                  </a:cubicBezTo>
                  <a:cubicBezTo>
                    <a:pt x="2317750" y="1781175"/>
                    <a:pt x="2317828" y="1792385"/>
                    <a:pt x="2324100" y="1800225"/>
                  </a:cubicBezTo>
                  <a:cubicBezTo>
                    <a:pt x="2337529" y="1817011"/>
                    <a:pt x="2362426" y="1822525"/>
                    <a:pt x="2381250" y="1828800"/>
                  </a:cubicBezTo>
                  <a:cubicBezTo>
                    <a:pt x="2387600" y="1838325"/>
                    <a:pt x="2391361" y="1850224"/>
                    <a:pt x="2400300" y="1857375"/>
                  </a:cubicBezTo>
                  <a:cubicBezTo>
                    <a:pt x="2408140" y="1863647"/>
                    <a:pt x="2419895" y="1862410"/>
                    <a:pt x="2428875" y="1866900"/>
                  </a:cubicBezTo>
                  <a:cubicBezTo>
                    <a:pt x="2439114" y="1872020"/>
                    <a:pt x="2447925" y="1879600"/>
                    <a:pt x="2457450" y="1885950"/>
                  </a:cubicBezTo>
                  <a:cubicBezTo>
                    <a:pt x="2508250" y="1962150"/>
                    <a:pt x="2441575" y="1870075"/>
                    <a:pt x="2505075" y="1933575"/>
                  </a:cubicBezTo>
                  <a:cubicBezTo>
                    <a:pt x="2513170" y="1941670"/>
                    <a:pt x="2513886" y="1957030"/>
                    <a:pt x="2524125" y="1962150"/>
                  </a:cubicBezTo>
                  <a:cubicBezTo>
                    <a:pt x="2547543" y="1973859"/>
                    <a:pt x="2574652" y="1976065"/>
                    <a:pt x="2600325" y="1981200"/>
                  </a:cubicBezTo>
                  <a:cubicBezTo>
                    <a:pt x="2685440" y="1998223"/>
                    <a:pt x="2631817" y="1989381"/>
                    <a:pt x="2762250" y="2000250"/>
                  </a:cubicBezTo>
                  <a:cubicBezTo>
                    <a:pt x="3000905" y="2047981"/>
                    <a:pt x="2751322" y="1999129"/>
                    <a:pt x="2914650" y="2028825"/>
                  </a:cubicBezTo>
                  <a:cubicBezTo>
                    <a:pt x="2930578" y="2031721"/>
                    <a:pt x="2946471" y="2034838"/>
                    <a:pt x="2962275" y="2038350"/>
                  </a:cubicBezTo>
                  <a:cubicBezTo>
                    <a:pt x="2975054" y="2041190"/>
                    <a:pt x="2987333" y="2046741"/>
                    <a:pt x="3000375" y="2047875"/>
                  </a:cubicBezTo>
                  <a:cubicBezTo>
                    <a:pt x="3060556" y="2053108"/>
                    <a:pt x="3121025" y="2054225"/>
                    <a:pt x="3181350" y="2057400"/>
                  </a:cubicBezTo>
                  <a:cubicBezTo>
                    <a:pt x="3300579" y="2087207"/>
                    <a:pt x="3200154" y="2065874"/>
                    <a:pt x="3467100" y="2057400"/>
                  </a:cubicBezTo>
                  <a:cubicBezTo>
                    <a:pt x="3587731" y="2053570"/>
                    <a:pt x="3708358" y="2047875"/>
                    <a:pt x="3829050" y="2047875"/>
                  </a:cubicBez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489"/>
            </a:p>
          </p:txBody>
        </p:sp>
      </p:grpSp>
    </p:spTree>
    <p:extLst>
      <p:ext uri="{BB962C8B-B14F-4D97-AF65-F5344CB8AC3E}">
        <p14:creationId xmlns:p14="http://schemas.microsoft.com/office/powerpoint/2010/main" val="35486631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3685</TotalTime>
  <Words>1260</Words>
  <Application>Microsoft Office PowerPoint</Application>
  <PresentationFormat>Widescreen</PresentationFormat>
  <Paragraphs>152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Vijayalakshmi Gnanavel</cp:lastModifiedBy>
  <cp:revision>322</cp:revision>
  <dcterms:modified xsi:type="dcterms:W3CDTF">2024-11-19T06:46:44Z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